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0" r:id="rId2"/>
    <p:sldId id="263" r:id="rId3"/>
    <p:sldId id="262" r:id="rId4"/>
    <p:sldId id="264" r:id="rId5"/>
    <p:sldId id="261" r:id="rId6"/>
    <p:sldId id="265" r:id="rId7"/>
    <p:sldId id="266" r:id="rId8"/>
    <p:sldId id="273" r:id="rId9"/>
    <p:sldId id="276" r:id="rId10"/>
    <p:sldId id="274"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6673"/>
    <a:srgbClr val="BA816B"/>
    <a:srgbClr val="7E9A80"/>
    <a:srgbClr val="F5F7F6"/>
    <a:srgbClr val="B9E479"/>
    <a:srgbClr val="48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12" autoAdjust="0"/>
    <p:restoredTop sz="87829" autoAdjust="0"/>
  </p:normalViewPr>
  <p:slideViewPr>
    <p:cSldViewPr snapToGrid="0">
      <p:cViewPr varScale="1">
        <p:scale>
          <a:sx n="98" d="100"/>
          <a:sy n="98" d="100"/>
        </p:scale>
        <p:origin x="7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F49AA-E2E3-404A-88F7-C66CE69F642B}" type="datetimeFigureOut">
              <a:rPr lang="fr-BE" smtClean="0"/>
              <a:t>21-03-19</a:t>
            </a:fld>
            <a:endParaRPr lang="fr-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6C419-9F80-4B7A-BFC4-FC10B5DF3BB6}" type="slidenum">
              <a:rPr lang="fr-BE" smtClean="0"/>
              <a:t>‹N°›</a:t>
            </a:fld>
            <a:endParaRPr lang="fr-BE"/>
          </a:p>
        </p:txBody>
      </p:sp>
    </p:spTree>
    <p:extLst>
      <p:ext uri="{BB962C8B-B14F-4D97-AF65-F5344CB8AC3E}">
        <p14:creationId xmlns:p14="http://schemas.microsoft.com/office/powerpoint/2010/main" val="3994546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Alors bonjour à tous, et merci d’être présent aujourd’hui. Nous sommes la start-up KNNNPJ </a:t>
            </a:r>
            <a:r>
              <a:rPr lang="fr-BE" dirty="0" err="1"/>
              <a:t>Chatbot</a:t>
            </a:r>
            <a:r>
              <a:rPr lang="fr-BE" dirty="0"/>
              <a:t> et vous l’aurez compris nous sommes spécialisés en implémentation de solution </a:t>
            </a:r>
            <a:r>
              <a:rPr lang="fr-BE" dirty="0" err="1"/>
              <a:t>chatbot</a:t>
            </a:r>
            <a:r>
              <a:rPr lang="fr-BE" dirty="0"/>
              <a:t>.</a:t>
            </a:r>
          </a:p>
          <a:p>
            <a:r>
              <a:rPr lang="fr-BE" dirty="0"/>
              <a:t>Nous espérons qu’après notre présentation, vous serez convaincu de travailler avec nous pour ouvrir de nouvelles opportunités pour votre business et apporter cette touche unique qui fera de votre entreprise, une entreprise différente de vos concurrents.</a:t>
            </a:r>
          </a:p>
        </p:txBody>
      </p:sp>
      <p:sp>
        <p:nvSpPr>
          <p:cNvPr id="4" name="Slide Number Placeholder 3"/>
          <p:cNvSpPr>
            <a:spLocks noGrp="1"/>
          </p:cNvSpPr>
          <p:nvPr>
            <p:ph type="sldNum" sz="quarter" idx="5"/>
          </p:nvPr>
        </p:nvSpPr>
        <p:spPr/>
        <p:txBody>
          <a:bodyPr/>
          <a:lstStyle/>
          <a:p>
            <a:fld id="{3C66C419-9F80-4B7A-BFC4-FC10B5DF3BB6}" type="slidenum">
              <a:rPr lang="fr-BE" smtClean="0"/>
              <a:t>1</a:t>
            </a:fld>
            <a:endParaRPr lang="fr-BE"/>
          </a:p>
        </p:txBody>
      </p:sp>
    </p:spTree>
    <p:extLst>
      <p:ext uri="{BB962C8B-B14F-4D97-AF65-F5344CB8AC3E}">
        <p14:creationId xmlns:p14="http://schemas.microsoft.com/office/powerpoint/2010/main" val="313560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a:p>
            <a:endParaRPr lang="fr-BE" dirty="0"/>
          </a:p>
          <a:p>
            <a:r>
              <a:rPr lang="fr-BE" dirty="0"/>
              <a:t>Ensuite, je vais vous poser une question, c’est quoi le point commun entre:</a:t>
            </a:r>
          </a:p>
          <a:p>
            <a:r>
              <a:rPr lang="fr-BE" dirty="0"/>
              <a:t>Apple: une entreprise spécialisée en électronique</a:t>
            </a:r>
          </a:p>
          <a:p>
            <a:r>
              <a:rPr lang="fr-BE" dirty="0"/>
              <a:t>Burberry: une compagnie de vêtement de luxe</a:t>
            </a:r>
          </a:p>
          <a:p>
            <a:r>
              <a:rPr lang="fr-BE" dirty="0" err="1"/>
              <a:t>Dualingo</a:t>
            </a:r>
            <a:r>
              <a:rPr lang="fr-BE" dirty="0"/>
              <a:t>: une application d’apprentissage de langue</a:t>
            </a:r>
          </a:p>
          <a:p>
            <a:r>
              <a:rPr lang="fr-BE" dirty="0"/>
              <a:t>Vogue: un journal d’actualité de haute </a:t>
            </a:r>
            <a:r>
              <a:rPr lang="fr-BE" dirty="0" err="1"/>
              <a:t>coûture</a:t>
            </a:r>
            <a:endParaRPr lang="fr-BE" dirty="0"/>
          </a:p>
          <a:p>
            <a:r>
              <a:rPr lang="fr-BE" dirty="0"/>
              <a:t>Et KLM: une compagnie aérienne</a:t>
            </a:r>
          </a:p>
          <a:p>
            <a:r>
              <a:rPr lang="fr-BE" dirty="0"/>
              <a:t>Je pense que vous l’avez tous devinez et vous l’avez bien </a:t>
            </a:r>
            <a:r>
              <a:rPr lang="fr-BE" dirty="0" err="1"/>
              <a:t>devninez</a:t>
            </a:r>
            <a:r>
              <a:rPr lang="fr-BE" dirty="0"/>
              <a:t>, oui, malgré la différence dans le secteur d’activité, ces cinq entreprises ont optés pour une solution d’intelligence artificielle qu’est le </a:t>
            </a:r>
            <a:r>
              <a:rPr lang="fr-BE" dirty="0" err="1"/>
              <a:t>chatbot</a:t>
            </a:r>
            <a:endParaRPr lang="fr-BE" dirty="0"/>
          </a:p>
          <a:p>
            <a:r>
              <a:rPr lang="fr-BE" dirty="0"/>
              <a:t>Vous l’aurez compris, le marché du </a:t>
            </a:r>
            <a:r>
              <a:rPr lang="fr-BE" dirty="0" err="1"/>
              <a:t>chatbot</a:t>
            </a:r>
            <a:r>
              <a:rPr lang="fr-BE" dirty="0"/>
              <a:t> est officiellement lancé</a:t>
            </a:r>
          </a:p>
        </p:txBody>
      </p:sp>
      <p:sp>
        <p:nvSpPr>
          <p:cNvPr id="4" name="Slide Number Placeholder 3"/>
          <p:cNvSpPr>
            <a:spLocks noGrp="1"/>
          </p:cNvSpPr>
          <p:nvPr>
            <p:ph type="sldNum" sz="quarter" idx="5"/>
          </p:nvPr>
        </p:nvSpPr>
        <p:spPr/>
        <p:txBody>
          <a:bodyPr/>
          <a:lstStyle/>
          <a:p>
            <a:fld id="{3C66C419-9F80-4B7A-BFC4-FC10B5DF3BB6}" type="slidenum">
              <a:rPr lang="fr-BE" smtClean="0"/>
              <a:t>2</a:t>
            </a:fld>
            <a:endParaRPr lang="fr-BE"/>
          </a:p>
        </p:txBody>
      </p:sp>
    </p:spTree>
    <p:extLst>
      <p:ext uri="{BB962C8B-B14F-4D97-AF65-F5344CB8AC3E}">
        <p14:creationId xmlns:p14="http://schemas.microsoft.com/office/powerpoint/2010/main" val="875549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Il est bien plus facile d’implémenter une </a:t>
            </a:r>
            <a:r>
              <a:rPr lang="fr-BE" dirty="0" err="1"/>
              <a:t>chatbot</a:t>
            </a:r>
            <a:r>
              <a:rPr lang="fr-BE" dirty="0"/>
              <a:t> que de créer une app. C’est efficace et rapide</a:t>
            </a:r>
          </a:p>
        </p:txBody>
      </p:sp>
      <p:sp>
        <p:nvSpPr>
          <p:cNvPr id="4" name="Slide Number Placeholder 3"/>
          <p:cNvSpPr>
            <a:spLocks noGrp="1"/>
          </p:cNvSpPr>
          <p:nvPr>
            <p:ph type="sldNum" sz="quarter" idx="5"/>
          </p:nvPr>
        </p:nvSpPr>
        <p:spPr/>
        <p:txBody>
          <a:bodyPr/>
          <a:lstStyle/>
          <a:p>
            <a:fld id="{3C66C419-9F80-4B7A-BFC4-FC10B5DF3BB6}" type="slidenum">
              <a:rPr lang="fr-BE" smtClean="0"/>
              <a:t>3</a:t>
            </a:fld>
            <a:endParaRPr lang="fr-BE"/>
          </a:p>
        </p:txBody>
      </p:sp>
    </p:spTree>
    <p:extLst>
      <p:ext uri="{BB962C8B-B14F-4D97-AF65-F5344CB8AC3E}">
        <p14:creationId xmlns:p14="http://schemas.microsoft.com/office/powerpoint/2010/main" val="411234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4</a:t>
            </a:fld>
            <a:endParaRPr lang="fr-BE"/>
          </a:p>
        </p:txBody>
      </p:sp>
    </p:spTree>
    <p:extLst>
      <p:ext uri="{BB962C8B-B14F-4D97-AF65-F5344CB8AC3E}">
        <p14:creationId xmlns:p14="http://schemas.microsoft.com/office/powerpoint/2010/main" val="2854522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Diminue le temps de délai client et augmentera certainement la conversion d’achat</a:t>
            </a:r>
          </a:p>
        </p:txBody>
      </p:sp>
      <p:sp>
        <p:nvSpPr>
          <p:cNvPr id="4" name="Slide Number Placeholder 3"/>
          <p:cNvSpPr>
            <a:spLocks noGrp="1"/>
          </p:cNvSpPr>
          <p:nvPr>
            <p:ph type="sldNum" sz="quarter" idx="5"/>
          </p:nvPr>
        </p:nvSpPr>
        <p:spPr/>
        <p:txBody>
          <a:bodyPr/>
          <a:lstStyle/>
          <a:p>
            <a:fld id="{3C66C419-9F80-4B7A-BFC4-FC10B5DF3BB6}" type="slidenum">
              <a:rPr lang="fr-BE" smtClean="0"/>
              <a:t>6</a:t>
            </a:fld>
            <a:endParaRPr lang="fr-BE"/>
          </a:p>
        </p:txBody>
      </p:sp>
    </p:spTree>
    <p:extLst>
      <p:ext uri="{BB962C8B-B14F-4D97-AF65-F5344CB8AC3E}">
        <p14:creationId xmlns:p14="http://schemas.microsoft.com/office/powerpoint/2010/main" val="109363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Deux déclinaisons.</a:t>
            </a:r>
          </a:p>
          <a:p>
            <a:r>
              <a:rPr lang="fr-BE" dirty="0"/>
              <a:t>La première basique, gratuite pour une durée d’essai de deux mois avec des </a:t>
            </a:r>
            <a:r>
              <a:rPr lang="fr-BE" dirty="0" err="1"/>
              <a:t>features</a:t>
            </a:r>
            <a:r>
              <a:rPr lang="fr-BE" dirty="0"/>
              <a:t> bêtes et méchantes qui est juste envoyé du texte et renvoie de réponse en texte.</a:t>
            </a:r>
          </a:p>
          <a:p>
            <a:endParaRPr lang="fr-BE" dirty="0"/>
          </a:p>
          <a:p>
            <a:r>
              <a:rPr lang="fr-BE" dirty="0"/>
              <a:t>Economie d’échelle. </a:t>
            </a:r>
          </a:p>
        </p:txBody>
      </p:sp>
      <p:sp>
        <p:nvSpPr>
          <p:cNvPr id="4" name="Slide Number Placeholder 3"/>
          <p:cNvSpPr>
            <a:spLocks noGrp="1"/>
          </p:cNvSpPr>
          <p:nvPr>
            <p:ph type="sldNum" sz="quarter" idx="5"/>
          </p:nvPr>
        </p:nvSpPr>
        <p:spPr/>
        <p:txBody>
          <a:bodyPr/>
          <a:lstStyle/>
          <a:p>
            <a:fld id="{3C66C419-9F80-4B7A-BFC4-FC10B5DF3BB6}" type="slidenum">
              <a:rPr lang="fr-BE" smtClean="0"/>
              <a:t>7</a:t>
            </a:fld>
            <a:endParaRPr lang="fr-BE"/>
          </a:p>
        </p:txBody>
      </p:sp>
    </p:spTree>
    <p:extLst>
      <p:ext uri="{BB962C8B-B14F-4D97-AF65-F5344CB8AC3E}">
        <p14:creationId xmlns:p14="http://schemas.microsoft.com/office/powerpoint/2010/main" val="1358994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8</a:t>
            </a:fld>
            <a:endParaRPr lang="fr-BE"/>
          </a:p>
        </p:txBody>
      </p:sp>
    </p:spTree>
    <p:extLst>
      <p:ext uri="{BB962C8B-B14F-4D97-AF65-F5344CB8AC3E}">
        <p14:creationId xmlns:p14="http://schemas.microsoft.com/office/powerpoint/2010/main" val="44444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Pas forcément leader géographique, mais leader de progrès. Comme les sites web, du bot bête et méchant, on veut passer à un </a:t>
            </a:r>
            <a:r>
              <a:rPr lang="fr-BE" dirty="0" err="1"/>
              <a:t>chatbot</a:t>
            </a:r>
            <a:r>
              <a:rPr lang="fr-BE" dirty="0"/>
              <a:t> intelligent &amp; personnalisé vers le </a:t>
            </a:r>
            <a:r>
              <a:rPr lang="fr-BE" dirty="0" err="1"/>
              <a:t>chatbot</a:t>
            </a:r>
            <a:r>
              <a:rPr lang="fr-BE" dirty="0"/>
              <a:t> parlé.</a:t>
            </a:r>
          </a:p>
        </p:txBody>
      </p:sp>
      <p:sp>
        <p:nvSpPr>
          <p:cNvPr id="4" name="Slide Number Placeholder 3"/>
          <p:cNvSpPr>
            <a:spLocks noGrp="1"/>
          </p:cNvSpPr>
          <p:nvPr>
            <p:ph type="sldNum" sz="quarter" idx="5"/>
          </p:nvPr>
        </p:nvSpPr>
        <p:spPr/>
        <p:txBody>
          <a:bodyPr/>
          <a:lstStyle/>
          <a:p>
            <a:fld id="{3C66C419-9F80-4B7A-BFC4-FC10B5DF3BB6}" type="slidenum">
              <a:rPr lang="fr-BE" smtClean="0"/>
              <a:t>9</a:t>
            </a:fld>
            <a:endParaRPr lang="fr-BE"/>
          </a:p>
        </p:txBody>
      </p:sp>
    </p:spTree>
    <p:extLst>
      <p:ext uri="{BB962C8B-B14F-4D97-AF65-F5344CB8AC3E}">
        <p14:creationId xmlns:p14="http://schemas.microsoft.com/office/powerpoint/2010/main" val="204280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10</a:t>
            </a:fld>
            <a:endParaRPr lang="fr-BE"/>
          </a:p>
        </p:txBody>
      </p:sp>
    </p:spTree>
    <p:extLst>
      <p:ext uri="{BB962C8B-B14F-4D97-AF65-F5344CB8AC3E}">
        <p14:creationId xmlns:p14="http://schemas.microsoft.com/office/powerpoint/2010/main" val="2434280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26BD-F9AF-4839-979C-B3122D9C6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BE"/>
          </a:p>
        </p:txBody>
      </p:sp>
      <p:sp>
        <p:nvSpPr>
          <p:cNvPr id="3" name="Subtitle 2">
            <a:extLst>
              <a:ext uri="{FF2B5EF4-FFF2-40B4-BE49-F238E27FC236}">
                <a16:creationId xmlns:a16="http://schemas.microsoft.com/office/drawing/2014/main" id="{7B5E9316-B485-4F2E-BB66-D41C7C3175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BE"/>
          </a:p>
        </p:txBody>
      </p:sp>
      <p:sp>
        <p:nvSpPr>
          <p:cNvPr id="4" name="Date Placeholder 3">
            <a:extLst>
              <a:ext uri="{FF2B5EF4-FFF2-40B4-BE49-F238E27FC236}">
                <a16:creationId xmlns:a16="http://schemas.microsoft.com/office/drawing/2014/main" id="{B156D08D-C153-4743-BCAE-8FDD473B450C}"/>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7D558DEA-67C3-486D-A0C4-B507618D43E3}"/>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BE48120A-BE54-4B11-BAE6-D1C5C53435A6}"/>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12251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E7BA-2FFD-49D7-9A99-D3AC402A05E3}"/>
              </a:ext>
            </a:extLst>
          </p:cNvPr>
          <p:cNvSpPr>
            <a:spLocks noGrp="1"/>
          </p:cNvSpPr>
          <p:nvPr>
            <p:ph type="title"/>
          </p:nvPr>
        </p:nvSpPr>
        <p:spPr/>
        <p:txBody>
          <a:bodyPr/>
          <a:lstStyle/>
          <a:p>
            <a:r>
              <a:rPr lang="en-US"/>
              <a:t>Click to edit Master title style</a:t>
            </a:r>
            <a:endParaRPr lang="fr-BE"/>
          </a:p>
        </p:txBody>
      </p:sp>
      <p:sp>
        <p:nvSpPr>
          <p:cNvPr id="3" name="Vertical Text Placeholder 2">
            <a:extLst>
              <a:ext uri="{FF2B5EF4-FFF2-40B4-BE49-F238E27FC236}">
                <a16:creationId xmlns:a16="http://schemas.microsoft.com/office/drawing/2014/main" id="{EF650663-D490-4943-BC53-24FF1F5B91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920430F9-B526-4793-A147-2782B3BFC2F2}"/>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99828833-40D2-4498-AD29-C561153E2B0B}"/>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A4E5AFFC-EF2B-48E3-8CDC-1183BC73A595}"/>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0421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B4669-DAAD-437F-B239-B6B7433880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BE"/>
          </a:p>
        </p:txBody>
      </p:sp>
      <p:sp>
        <p:nvSpPr>
          <p:cNvPr id="3" name="Vertical Text Placeholder 2">
            <a:extLst>
              <a:ext uri="{FF2B5EF4-FFF2-40B4-BE49-F238E27FC236}">
                <a16:creationId xmlns:a16="http://schemas.microsoft.com/office/drawing/2014/main" id="{4EB8F3F3-3E92-4869-B64E-783180050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67F70F58-0FF9-44A9-B47D-525EF529B995}"/>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2AB403B1-E064-4B87-B047-BCB6AE23176D}"/>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A8CAD9FB-C3C3-4C9E-9C8C-39AB64D21B54}"/>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42821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6057-7822-4328-87B6-739497DCF3B9}"/>
              </a:ext>
            </a:extLst>
          </p:cNvPr>
          <p:cNvSpPr>
            <a:spLocks noGrp="1"/>
          </p:cNvSpPr>
          <p:nvPr>
            <p:ph type="title"/>
          </p:nvPr>
        </p:nvSpPr>
        <p:spPr/>
        <p:txBody>
          <a:bodyPr/>
          <a:lstStyle/>
          <a:p>
            <a:r>
              <a:rPr lang="en-US"/>
              <a:t>Click to edit Master title style</a:t>
            </a:r>
            <a:endParaRPr lang="fr-BE"/>
          </a:p>
        </p:txBody>
      </p:sp>
      <p:sp>
        <p:nvSpPr>
          <p:cNvPr id="3" name="Content Placeholder 2">
            <a:extLst>
              <a:ext uri="{FF2B5EF4-FFF2-40B4-BE49-F238E27FC236}">
                <a16:creationId xmlns:a16="http://schemas.microsoft.com/office/drawing/2014/main" id="{3DEE07F1-10FB-4CBE-852D-9D1C55FC4C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49522EE7-5831-4A72-B0DD-47E40F508AE7}"/>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9B386F3D-029D-45CF-A45E-6F8215AF4944}"/>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2530C9B1-822C-400F-9C9F-40054347BA1E}"/>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676228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A0A82-E0F5-4841-880E-4DC7AFAFB1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BE"/>
          </a:p>
        </p:txBody>
      </p:sp>
      <p:sp>
        <p:nvSpPr>
          <p:cNvPr id="3" name="Text Placeholder 2">
            <a:extLst>
              <a:ext uri="{FF2B5EF4-FFF2-40B4-BE49-F238E27FC236}">
                <a16:creationId xmlns:a16="http://schemas.microsoft.com/office/drawing/2014/main" id="{FC6354AE-6488-4CC0-82FA-F1D9B37A71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AA607-59CD-47D4-9F0B-3608FE354E6C}"/>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00993C8F-2DDA-4765-B163-1620FD19A6C0}"/>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90DEBD1A-5808-4040-8E7A-C26DCD6300E2}"/>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1117399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AC3D-01E9-4C84-B97A-2676299D841D}"/>
              </a:ext>
            </a:extLst>
          </p:cNvPr>
          <p:cNvSpPr>
            <a:spLocks noGrp="1"/>
          </p:cNvSpPr>
          <p:nvPr>
            <p:ph type="title"/>
          </p:nvPr>
        </p:nvSpPr>
        <p:spPr/>
        <p:txBody>
          <a:bodyPr/>
          <a:lstStyle/>
          <a:p>
            <a:r>
              <a:rPr lang="en-US"/>
              <a:t>Click to edit Master title style</a:t>
            </a:r>
            <a:endParaRPr lang="fr-BE"/>
          </a:p>
        </p:txBody>
      </p:sp>
      <p:sp>
        <p:nvSpPr>
          <p:cNvPr id="3" name="Content Placeholder 2">
            <a:extLst>
              <a:ext uri="{FF2B5EF4-FFF2-40B4-BE49-F238E27FC236}">
                <a16:creationId xmlns:a16="http://schemas.microsoft.com/office/drawing/2014/main" id="{576B4811-6B9A-408B-987A-39C60B813F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a:extLst>
              <a:ext uri="{FF2B5EF4-FFF2-40B4-BE49-F238E27FC236}">
                <a16:creationId xmlns:a16="http://schemas.microsoft.com/office/drawing/2014/main" id="{2C07220D-ADC1-4546-BC9A-A2D23D6CBB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Date Placeholder 4">
            <a:extLst>
              <a:ext uri="{FF2B5EF4-FFF2-40B4-BE49-F238E27FC236}">
                <a16:creationId xmlns:a16="http://schemas.microsoft.com/office/drawing/2014/main" id="{F29DD1C5-CB1D-4899-AA58-16D140F1FDBB}"/>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8713DB2A-6926-404F-9D09-95343696E5C7}"/>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B7FB1219-6FF4-4D70-B3F9-905603F64615}"/>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3509082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48B5-D87D-4212-93BC-951290A7627C}"/>
              </a:ext>
            </a:extLst>
          </p:cNvPr>
          <p:cNvSpPr>
            <a:spLocks noGrp="1"/>
          </p:cNvSpPr>
          <p:nvPr>
            <p:ph type="title"/>
          </p:nvPr>
        </p:nvSpPr>
        <p:spPr>
          <a:xfrm>
            <a:off x="839788" y="365125"/>
            <a:ext cx="10515600" cy="1325563"/>
          </a:xfrm>
        </p:spPr>
        <p:txBody>
          <a:bodyPr/>
          <a:lstStyle/>
          <a:p>
            <a:r>
              <a:rPr lang="en-US"/>
              <a:t>Click to edit Master title style</a:t>
            </a:r>
            <a:endParaRPr lang="fr-BE"/>
          </a:p>
        </p:txBody>
      </p:sp>
      <p:sp>
        <p:nvSpPr>
          <p:cNvPr id="3" name="Text Placeholder 2">
            <a:extLst>
              <a:ext uri="{FF2B5EF4-FFF2-40B4-BE49-F238E27FC236}">
                <a16:creationId xmlns:a16="http://schemas.microsoft.com/office/drawing/2014/main" id="{5C226BE5-950B-4FE8-9F04-9F37129CA3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B1DC31-5EEA-4E21-9DEA-D86E1D3BE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Text Placeholder 4">
            <a:extLst>
              <a:ext uri="{FF2B5EF4-FFF2-40B4-BE49-F238E27FC236}">
                <a16:creationId xmlns:a16="http://schemas.microsoft.com/office/drawing/2014/main" id="{B021724A-077A-487A-B695-3799681863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898F17-48DA-47CD-AD42-8C72505817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Date Placeholder 6">
            <a:extLst>
              <a:ext uri="{FF2B5EF4-FFF2-40B4-BE49-F238E27FC236}">
                <a16:creationId xmlns:a16="http://schemas.microsoft.com/office/drawing/2014/main" id="{EE7529A6-D456-4EA4-8CA3-51DD8E267175}"/>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8" name="Footer Placeholder 7">
            <a:extLst>
              <a:ext uri="{FF2B5EF4-FFF2-40B4-BE49-F238E27FC236}">
                <a16:creationId xmlns:a16="http://schemas.microsoft.com/office/drawing/2014/main" id="{4DDEA570-1B83-4781-8F51-3AF37B912D17}"/>
              </a:ext>
            </a:extLst>
          </p:cNvPr>
          <p:cNvSpPr>
            <a:spLocks noGrp="1"/>
          </p:cNvSpPr>
          <p:nvPr>
            <p:ph type="ftr" sz="quarter" idx="11"/>
          </p:nvPr>
        </p:nvSpPr>
        <p:spPr/>
        <p:txBody>
          <a:bodyPr/>
          <a:lstStyle/>
          <a:p>
            <a:endParaRPr lang="fr-BE"/>
          </a:p>
        </p:txBody>
      </p:sp>
      <p:sp>
        <p:nvSpPr>
          <p:cNvPr id="9" name="Slide Number Placeholder 8">
            <a:extLst>
              <a:ext uri="{FF2B5EF4-FFF2-40B4-BE49-F238E27FC236}">
                <a16:creationId xmlns:a16="http://schemas.microsoft.com/office/drawing/2014/main" id="{DC86EC82-C9EE-4213-AF63-11CD03AD861B}"/>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982993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32D8-F092-44D6-A55E-C9C614B64E30}"/>
              </a:ext>
            </a:extLst>
          </p:cNvPr>
          <p:cNvSpPr>
            <a:spLocks noGrp="1"/>
          </p:cNvSpPr>
          <p:nvPr>
            <p:ph type="title"/>
          </p:nvPr>
        </p:nvSpPr>
        <p:spPr/>
        <p:txBody>
          <a:bodyPr/>
          <a:lstStyle/>
          <a:p>
            <a:r>
              <a:rPr lang="en-US"/>
              <a:t>Click to edit Master title style</a:t>
            </a:r>
            <a:endParaRPr lang="fr-BE"/>
          </a:p>
        </p:txBody>
      </p:sp>
      <p:sp>
        <p:nvSpPr>
          <p:cNvPr id="3" name="Date Placeholder 2">
            <a:extLst>
              <a:ext uri="{FF2B5EF4-FFF2-40B4-BE49-F238E27FC236}">
                <a16:creationId xmlns:a16="http://schemas.microsoft.com/office/drawing/2014/main" id="{5FB2D8E9-7A4F-4DD7-B390-346BA72F922E}"/>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4" name="Footer Placeholder 3">
            <a:extLst>
              <a:ext uri="{FF2B5EF4-FFF2-40B4-BE49-F238E27FC236}">
                <a16:creationId xmlns:a16="http://schemas.microsoft.com/office/drawing/2014/main" id="{44220752-C920-420A-A356-C835BC79A370}"/>
              </a:ext>
            </a:extLst>
          </p:cNvPr>
          <p:cNvSpPr>
            <a:spLocks noGrp="1"/>
          </p:cNvSpPr>
          <p:nvPr>
            <p:ph type="ftr" sz="quarter" idx="11"/>
          </p:nvPr>
        </p:nvSpPr>
        <p:spPr/>
        <p:txBody>
          <a:bodyPr/>
          <a:lstStyle/>
          <a:p>
            <a:endParaRPr lang="fr-BE"/>
          </a:p>
        </p:txBody>
      </p:sp>
      <p:sp>
        <p:nvSpPr>
          <p:cNvPr id="5" name="Slide Number Placeholder 4">
            <a:extLst>
              <a:ext uri="{FF2B5EF4-FFF2-40B4-BE49-F238E27FC236}">
                <a16:creationId xmlns:a16="http://schemas.microsoft.com/office/drawing/2014/main" id="{F6085B5F-B30C-493F-B512-317C99166EC9}"/>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103481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9A14D0-9000-460B-A678-7E5F285820A9}"/>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3" name="Footer Placeholder 2">
            <a:extLst>
              <a:ext uri="{FF2B5EF4-FFF2-40B4-BE49-F238E27FC236}">
                <a16:creationId xmlns:a16="http://schemas.microsoft.com/office/drawing/2014/main" id="{BAD89EFF-73AF-4200-9E33-4FE0C45D1B7A}"/>
              </a:ext>
            </a:extLst>
          </p:cNvPr>
          <p:cNvSpPr>
            <a:spLocks noGrp="1"/>
          </p:cNvSpPr>
          <p:nvPr>
            <p:ph type="ftr" sz="quarter" idx="11"/>
          </p:nvPr>
        </p:nvSpPr>
        <p:spPr/>
        <p:txBody>
          <a:bodyPr/>
          <a:lstStyle/>
          <a:p>
            <a:endParaRPr lang="fr-BE"/>
          </a:p>
        </p:txBody>
      </p:sp>
      <p:sp>
        <p:nvSpPr>
          <p:cNvPr id="4" name="Slide Number Placeholder 3">
            <a:extLst>
              <a:ext uri="{FF2B5EF4-FFF2-40B4-BE49-F238E27FC236}">
                <a16:creationId xmlns:a16="http://schemas.microsoft.com/office/drawing/2014/main" id="{34D3738B-A088-45F7-9A5A-7540C62F538D}"/>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3499471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C4A-910E-4E36-B838-D802BA78B9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BE"/>
          </a:p>
        </p:txBody>
      </p:sp>
      <p:sp>
        <p:nvSpPr>
          <p:cNvPr id="3" name="Content Placeholder 2">
            <a:extLst>
              <a:ext uri="{FF2B5EF4-FFF2-40B4-BE49-F238E27FC236}">
                <a16:creationId xmlns:a16="http://schemas.microsoft.com/office/drawing/2014/main" id="{7D45C406-524D-4CF6-8244-881758223C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Text Placeholder 3">
            <a:extLst>
              <a:ext uri="{FF2B5EF4-FFF2-40B4-BE49-F238E27FC236}">
                <a16:creationId xmlns:a16="http://schemas.microsoft.com/office/drawing/2014/main" id="{AC0BEEE6-F304-4B3C-B704-1D8B5CE52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44C13-6968-4992-A006-40436571BFDE}"/>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10B9D0F2-8ECD-48B4-9C47-8F727C7A0D33}"/>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3259DC8D-4FD9-4512-B5E1-30AE1A39D029}"/>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3962052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703D-8601-4E80-A164-4AB6D69B8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BE"/>
          </a:p>
        </p:txBody>
      </p:sp>
      <p:sp>
        <p:nvSpPr>
          <p:cNvPr id="3" name="Picture Placeholder 2">
            <a:extLst>
              <a:ext uri="{FF2B5EF4-FFF2-40B4-BE49-F238E27FC236}">
                <a16:creationId xmlns:a16="http://schemas.microsoft.com/office/drawing/2014/main" id="{061A9A6F-4563-4226-9CFD-2257D6C32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Text Placeholder 3">
            <a:extLst>
              <a:ext uri="{FF2B5EF4-FFF2-40B4-BE49-F238E27FC236}">
                <a16:creationId xmlns:a16="http://schemas.microsoft.com/office/drawing/2014/main" id="{7ABBAA0A-F1ED-4B87-B1D8-C3C9B7BB6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91BC85-359D-45CE-BDD4-597B39142299}"/>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FE88DD83-0D00-4337-9A22-80E0CFED491C}"/>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47486D2C-8B05-4EF7-A82C-071E588E3529}"/>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582088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F1E14-931A-4A70-AA8D-D18D798541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BE"/>
          </a:p>
        </p:txBody>
      </p:sp>
      <p:sp>
        <p:nvSpPr>
          <p:cNvPr id="3" name="Text Placeholder 2">
            <a:extLst>
              <a:ext uri="{FF2B5EF4-FFF2-40B4-BE49-F238E27FC236}">
                <a16:creationId xmlns:a16="http://schemas.microsoft.com/office/drawing/2014/main" id="{047FF083-E18C-4E11-BDDD-9C27F5B67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A9BC2FEB-C722-477E-9D4F-DC9FB39AF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F3B57060-A177-433A-B1B7-031631AA0B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Slide Number Placeholder 5">
            <a:extLst>
              <a:ext uri="{FF2B5EF4-FFF2-40B4-BE49-F238E27FC236}">
                <a16:creationId xmlns:a16="http://schemas.microsoft.com/office/drawing/2014/main" id="{1976882C-13A9-4CBF-A987-064F33BC9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62235-E37C-4D83-A41A-6ECEC6D8FF80}" type="slidenum">
              <a:rPr lang="fr-BE" smtClean="0"/>
              <a:t>‹N°›</a:t>
            </a:fld>
            <a:endParaRPr lang="fr-BE"/>
          </a:p>
        </p:txBody>
      </p:sp>
    </p:spTree>
    <p:extLst>
      <p:ext uri="{BB962C8B-B14F-4D97-AF65-F5344CB8AC3E}">
        <p14:creationId xmlns:p14="http://schemas.microsoft.com/office/powerpoint/2010/main" val="1920990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5CCD2-8ADC-46E7-B50F-1B6B300D6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61CE471E-06EC-4069-A339-77976EA5A4B0}"/>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97878B4-EBB7-4B96-870A-197136C23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65F82A64-B54A-429C-BA04-39E07703C35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7" name="Rectangle 6">
            <a:extLst>
              <a:ext uri="{FF2B5EF4-FFF2-40B4-BE49-F238E27FC236}">
                <a16:creationId xmlns:a16="http://schemas.microsoft.com/office/drawing/2014/main" id="{D2774B29-BC89-4723-B879-48CE15485025}"/>
              </a:ext>
            </a:extLst>
          </p:cNvPr>
          <p:cNvSpPr/>
          <p:nvPr/>
        </p:nvSpPr>
        <p:spPr>
          <a:xfrm>
            <a:off x="999241" y="1557779"/>
            <a:ext cx="7013543" cy="3742441"/>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TextBox 8">
            <a:extLst>
              <a:ext uri="{FF2B5EF4-FFF2-40B4-BE49-F238E27FC236}">
                <a16:creationId xmlns:a16="http://schemas.microsoft.com/office/drawing/2014/main" id="{DFEE35ED-F5A0-4A0F-91BC-8A25FC35518B}"/>
              </a:ext>
            </a:extLst>
          </p:cNvPr>
          <p:cNvSpPr txBox="1"/>
          <p:nvPr/>
        </p:nvSpPr>
        <p:spPr>
          <a:xfrm>
            <a:off x="1288274" y="3973274"/>
            <a:ext cx="4641014" cy="461665"/>
          </a:xfrm>
          <a:prstGeom prst="rect">
            <a:avLst/>
          </a:prstGeom>
          <a:noFill/>
        </p:spPr>
        <p:txBody>
          <a:bodyPr wrap="none" rtlCol="0">
            <a:spAutoFit/>
          </a:bodyPr>
          <a:lstStyle/>
          <a:p>
            <a:r>
              <a:rPr lang="fr-BE" sz="2400" dirty="0" err="1">
                <a:latin typeface="Montserrat" panose="00000500000000000000" pitchFamily="2" charset="0"/>
              </a:rPr>
              <a:t>Deliver</a:t>
            </a:r>
            <a:r>
              <a:rPr lang="fr-BE" sz="2400" dirty="0">
                <a:latin typeface="Montserrat" panose="00000500000000000000" pitchFamily="2" charset="0"/>
              </a:rPr>
              <a:t> </a:t>
            </a:r>
            <a:r>
              <a:rPr lang="fr-BE" sz="2400" dirty="0" err="1">
                <a:latin typeface="Montserrat" panose="00000500000000000000" pitchFamily="2" charset="0"/>
              </a:rPr>
              <a:t>dynamic</a:t>
            </a:r>
            <a:r>
              <a:rPr lang="fr-BE" sz="2400" dirty="0">
                <a:latin typeface="Montserrat" panose="00000500000000000000" pitchFamily="2" charset="0"/>
              </a:rPr>
              <a:t> </a:t>
            </a:r>
            <a:r>
              <a:rPr lang="fr-BE" sz="2400" dirty="0" err="1">
                <a:latin typeface="Montserrat" panose="00000500000000000000" pitchFamily="2" charset="0"/>
              </a:rPr>
              <a:t>infomediary</a:t>
            </a:r>
            <a:endParaRPr lang="fr-BE" sz="2400" dirty="0">
              <a:latin typeface="Montserrat" panose="00000500000000000000" pitchFamily="2" charset="0"/>
            </a:endParaRPr>
          </a:p>
        </p:txBody>
      </p:sp>
      <p:grpSp>
        <p:nvGrpSpPr>
          <p:cNvPr id="13" name="Group 12">
            <a:extLst>
              <a:ext uri="{FF2B5EF4-FFF2-40B4-BE49-F238E27FC236}">
                <a16:creationId xmlns:a16="http://schemas.microsoft.com/office/drawing/2014/main" id="{4B9655C9-5CF4-48B8-A8E1-7F002ED5CE0C}"/>
              </a:ext>
            </a:extLst>
          </p:cNvPr>
          <p:cNvGrpSpPr/>
          <p:nvPr/>
        </p:nvGrpSpPr>
        <p:grpSpPr>
          <a:xfrm>
            <a:off x="1288274" y="2598002"/>
            <a:ext cx="5561138" cy="903586"/>
            <a:chOff x="1288274" y="2598002"/>
            <a:chExt cx="5561138" cy="903586"/>
          </a:xfrm>
        </p:grpSpPr>
        <p:sp>
          <p:nvSpPr>
            <p:cNvPr id="10" name="TextBox 9">
              <a:extLst>
                <a:ext uri="{FF2B5EF4-FFF2-40B4-BE49-F238E27FC236}">
                  <a16:creationId xmlns:a16="http://schemas.microsoft.com/office/drawing/2014/main" id="{C02BEAA1-DF7A-4933-BE2C-54A60300AFD8}"/>
                </a:ext>
              </a:extLst>
            </p:cNvPr>
            <p:cNvSpPr txBox="1"/>
            <p:nvPr/>
          </p:nvSpPr>
          <p:spPr>
            <a:xfrm>
              <a:off x="1288274" y="2598002"/>
              <a:ext cx="5561138" cy="830997"/>
            </a:xfrm>
            <a:prstGeom prst="rect">
              <a:avLst/>
            </a:prstGeom>
            <a:noFill/>
          </p:spPr>
          <p:txBody>
            <a:bodyPr wrap="none" rtlCol="0">
              <a:spAutoFit/>
            </a:bodyPr>
            <a:lstStyle/>
            <a:p>
              <a:r>
                <a:rPr lang="fr-BE" sz="4800" dirty="0">
                  <a:latin typeface="Montserrat" panose="00000500000000000000" pitchFamily="2" charset="0"/>
                </a:rPr>
                <a:t>KNNNPJ </a:t>
              </a:r>
              <a:r>
                <a:rPr lang="fr-BE" sz="4800" dirty="0" err="1">
                  <a:latin typeface="Montserrat" panose="00000500000000000000" pitchFamily="2" charset="0"/>
                </a:rPr>
                <a:t>Chatbot</a:t>
              </a:r>
              <a:endParaRPr lang="fr-BE" sz="4800" dirty="0">
                <a:latin typeface="Montserrat" panose="00000500000000000000" pitchFamily="2" charset="0"/>
              </a:endParaRPr>
            </a:p>
          </p:txBody>
        </p:sp>
        <p:cxnSp>
          <p:nvCxnSpPr>
            <p:cNvPr id="12" name="Straight Connector 11">
              <a:extLst>
                <a:ext uri="{FF2B5EF4-FFF2-40B4-BE49-F238E27FC236}">
                  <a16:creationId xmlns:a16="http://schemas.microsoft.com/office/drawing/2014/main" id="{92A31021-5BA5-4145-98B9-E8C281B77F9E}"/>
                </a:ext>
              </a:extLst>
            </p:cNvPr>
            <p:cNvCxnSpPr/>
            <p:nvPr/>
          </p:nvCxnSpPr>
          <p:spPr>
            <a:xfrm>
              <a:off x="1401058" y="3501588"/>
              <a:ext cx="3987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55A9E97-97AA-40E6-AA1B-5620AB4C0275}"/>
              </a:ext>
            </a:extLst>
          </p:cNvPr>
          <p:cNvSpPr/>
          <p:nvPr/>
        </p:nvSpPr>
        <p:spPr>
          <a:xfrm>
            <a:off x="0" y="6084754"/>
            <a:ext cx="10473179"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Rectangle 1">
            <a:extLst>
              <a:ext uri="{FF2B5EF4-FFF2-40B4-BE49-F238E27FC236}">
                <a16:creationId xmlns:a16="http://schemas.microsoft.com/office/drawing/2014/main" id="{E318621D-F18C-434A-A6FF-2C58BFA37942}"/>
              </a:ext>
            </a:extLst>
          </p:cNvPr>
          <p:cNvSpPr/>
          <p:nvPr/>
        </p:nvSpPr>
        <p:spPr>
          <a:xfrm>
            <a:off x="1288274" y="4514860"/>
            <a:ext cx="2130711" cy="461665"/>
          </a:xfrm>
          <a:prstGeom prst="rect">
            <a:avLst/>
          </a:prstGeom>
        </p:spPr>
        <p:txBody>
          <a:bodyPr wrap="none">
            <a:spAutoFit/>
          </a:bodyPr>
          <a:lstStyle/>
          <a:p>
            <a:r>
              <a:rPr lang="fr-BE" sz="2400" dirty="0">
                <a:latin typeface="Montserrat" panose="00000500000000000000" pitchFamily="2" charset="0"/>
              </a:rPr>
              <a:t>@</a:t>
            </a:r>
            <a:r>
              <a:rPr lang="fr-BE" sz="2400" dirty="0" err="1">
                <a:latin typeface="Montserrat" panose="00000500000000000000" pitchFamily="2" charset="0"/>
              </a:rPr>
              <a:t>knnnpjbot</a:t>
            </a:r>
            <a:endParaRPr lang="fr-BE" sz="2400" dirty="0">
              <a:latin typeface="Montserrat" panose="00000500000000000000" pitchFamily="2" charset="0"/>
            </a:endParaRPr>
          </a:p>
        </p:txBody>
      </p:sp>
      <p:sp>
        <p:nvSpPr>
          <p:cNvPr id="14" name="Rectangle 13">
            <a:extLst>
              <a:ext uri="{FF2B5EF4-FFF2-40B4-BE49-F238E27FC236}">
                <a16:creationId xmlns:a16="http://schemas.microsoft.com/office/drawing/2014/main" id="{15F0A0C3-021B-4F26-9ED6-A701CD8F2789}"/>
              </a:ext>
            </a:extLst>
          </p:cNvPr>
          <p:cNvSpPr/>
          <p:nvPr/>
        </p:nvSpPr>
        <p:spPr>
          <a:xfrm>
            <a:off x="687128" y="6014424"/>
            <a:ext cx="2063385" cy="461665"/>
          </a:xfrm>
          <a:prstGeom prst="rect">
            <a:avLst/>
          </a:prstGeom>
        </p:spPr>
        <p:txBody>
          <a:bodyPr wrap="none">
            <a:spAutoFit/>
          </a:bodyPr>
          <a:lstStyle/>
          <a:p>
            <a:r>
              <a:rPr lang="fr-BE" sz="2400" dirty="0">
                <a:solidFill>
                  <a:schemeClr val="bg1"/>
                </a:solidFill>
                <a:latin typeface="Montserrat" panose="00000500000000000000" pitchFamily="2" charset="0"/>
              </a:rPr>
              <a:t>21 Mars 2018</a:t>
            </a:r>
          </a:p>
        </p:txBody>
      </p:sp>
    </p:spTree>
    <p:extLst>
      <p:ext uri="{BB962C8B-B14F-4D97-AF65-F5344CB8AC3E}">
        <p14:creationId xmlns:p14="http://schemas.microsoft.com/office/powerpoint/2010/main" val="222136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5CCD2-8ADC-46E7-B50F-1B6B300D6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61CE471E-06EC-4069-A339-77976EA5A4B0}"/>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97878B4-EBB7-4B96-870A-197136C23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65F82A64-B54A-429C-BA04-39E07703C35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7" name="Rectangle 6">
            <a:extLst>
              <a:ext uri="{FF2B5EF4-FFF2-40B4-BE49-F238E27FC236}">
                <a16:creationId xmlns:a16="http://schemas.microsoft.com/office/drawing/2014/main" id="{D2774B29-BC89-4723-B879-48CE15485025}"/>
              </a:ext>
            </a:extLst>
          </p:cNvPr>
          <p:cNvSpPr/>
          <p:nvPr/>
        </p:nvSpPr>
        <p:spPr>
          <a:xfrm>
            <a:off x="999241" y="1557779"/>
            <a:ext cx="7013543" cy="3742441"/>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TextBox 8">
            <a:extLst>
              <a:ext uri="{FF2B5EF4-FFF2-40B4-BE49-F238E27FC236}">
                <a16:creationId xmlns:a16="http://schemas.microsoft.com/office/drawing/2014/main" id="{DFEE35ED-F5A0-4A0F-91BC-8A25FC35518B}"/>
              </a:ext>
            </a:extLst>
          </p:cNvPr>
          <p:cNvSpPr txBox="1"/>
          <p:nvPr/>
        </p:nvSpPr>
        <p:spPr>
          <a:xfrm>
            <a:off x="1288274" y="3973274"/>
            <a:ext cx="4352474" cy="461665"/>
          </a:xfrm>
          <a:prstGeom prst="rect">
            <a:avLst/>
          </a:prstGeom>
          <a:noFill/>
        </p:spPr>
        <p:txBody>
          <a:bodyPr wrap="none" rtlCol="0">
            <a:spAutoFit/>
          </a:bodyPr>
          <a:lstStyle/>
          <a:p>
            <a:r>
              <a:rPr lang="fr-BE" sz="2400" dirty="0">
                <a:latin typeface="Montserrat" panose="00000500000000000000" pitchFamily="2" charset="0"/>
              </a:rPr>
              <a:t>Do </a:t>
            </a:r>
            <a:r>
              <a:rPr lang="fr-BE" sz="2400" dirty="0" err="1">
                <a:latin typeface="Montserrat" panose="00000500000000000000" pitchFamily="2" charset="0"/>
              </a:rPr>
              <a:t>you</a:t>
            </a:r>
            <a:r>
              <a:rPr lang="fr-BE" sz="2400" dirty="0">
                <a:latin typeface="Montserrat" panose="00000500000000000000" pitchFamily="2" charset="0"/>
              </a:rPr>
              <a:t> have </a:t>
            </a:r>
            <a:r>
              <a:rPr lang="fr-BE" sz="2400" dirty="0" err="1">
                <a:latin typeface="Montserrat" panose="00000500000000000000" pitchFamily="2" charset="0"/>
              </a:rPr>
              <a:t>any</a:t>
            </a:r>
            <a:r>
              <a:rPr lang="fr-BE" sz="2400" dirty="0">
                <a:latin typeface="Montserrat" panose="00000500000000000000" pitchFamily="2" charset="0"/>
              </a:rPr>
              <a:t> question?</a:t>
            </a:r>
          </a:p>
        </p:txBody>
      </p:sp>
      <p:grpSp>
        <p:nvGrpSpPr>
          <p:cNvPr id="13" name="Group 12">
            <a:extLst>
              <a:ext uri="{FF2B5EF4-FFF2-40B4-BE49-F238E27FC236}">
                <a16:creationId xmlns:a16="http://schemas.microsoft.com/office/drawing/2014/main" id="{4B9655C9-5CF4-48B8-A8E1-7F002ED5CE0C}"/>
              </a:ext>
            </a:extLst>
          </p:cNvPr>
          <p:cNvGrpSpPr/>
          <p:nvPr/>
        </p:nvGrpSpPr>
        <p:grpSpPr>
          <a:xfrm>
            <a:off x="1288274" y="2598002"/>
            <a:ext cx="4100322" cy="903586"/>
            <a:chOff x="1288274" y="2598002"/>
            <a:chExt cx="4100322" cy="903586"/>
          </a:xfrm>
        </p:grpSpPr>
        <p:sp>
          <p:nvSpPr>
            <p:cNvPr id="10" name="TextBox 9">
              <a:extLst>
                <a:ext uri="{FF2B5EF4-FFF2-40B4-BE49-F238E27FC236}">
                  <a16:creationId xmlns:a16="http://schemas.microsoft.com/office/drawing/2014/main" id="{C02BEAA1-DF7A-4933-BE2C-54A60300AFD8}"/>
                </a:ext>
              </a:extLst>
            </p:cNvPr>
            <p:cNvSpPr txBox="1"/>
            <p:nvPr/>
          </p:nvSpPr>
          <p:spPr>
            <a:xfrm>
              <a:off x="1288274" y="2598002"/>
              <a:ext cx="3400290" cy="830997"/>
            </a:xfrm>
            <a:prstGeom prst="rect">
              <a:avLst/>
            </a:prstGeom>
            <a:noFill/>
          </p:spPr>
          <p:txBody>
            <a:bodyPr wrap="none" rtlCol="0">
              <a:spAutoFit/>
            </a:bodyPr>
            <a:lstStyle/>
            <a:p>
              <a:r>
                <a:rPr lang="fr-BE" sz="4800" dirty="0" err="1">
                  <a:latin typeface="Montserrat" panose="00000500000000000000" pitchFamily="2" charset="0"/>
                </a:rPr>
                <a:t>Thank</a:t>
              </a:r>
              <a:r>
                <a:rPr lang="fr-BE" sz="4800" dirty="0">
                  <a:latin typeface="Montserrat" panose="00000500000000000000" pitchFamily="2" charset="0"/>
                </a:rPr>
                <a:t> </a:t>
              </a:r>
              <a:r>
                <a:rPr lang="fr-BE" sz="4800" dirty="0" err="1">
                  <a:latin typeface="Montserrat" panose="00000500000000000000" pitchFamily="2" charset="0"/>
                </a:rPr>
                <a:t>you</a:t>
              </a:r>
              <a:endParaRPr lang="fr-BE" sz="4800" dirty="0">
                <a:latin typeface="Montserrat" panose="00000500000000000000" pitchFamily="2" charset="0"/>
              </a:endParaRPr>
            </a:p>
          </p:txBody>
        </p:sp>
        <p:cxnSp>
          <p:nvCxnSpPr>
            <p:cNvPr id="12" name="Straight Connector 11">
              <a:extLst>
                <a:ext uri="{FF2B5EF4-FFF2-40B4-BE49-F238E27FC236}">
                  <a16:creationId xmlns:a16="http://schemas.microsoft.com/office/drawing/2014/main" id="{92A31021-5BA5-4145-98B9-E8C281B77F9E}"/>
                </a:ext>
              </a:extLst>
            </p:cNvPr>
            <p:cNvCxnSpPr/>
            <p:nvPr/>
          </p:nvCxnSpPr>
          <p:spPr>
            <a:xfrm>
              <a:off x="1401058" y="3501588"/>
              <a:ext cx="3987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55A9E97-97AA-40E6-AA1B-5620AB4C0275}"/>
              </a:ext>
            </a:extLst>
          </p:cNvPr>
          <p:cNvSpPr/>
          <p:nvPr/>
        </p:nvSpPr>
        <p:spPr>
          <a:xfrm>
            <a:off x="0" y="6084754"/>
            <a:ext cx="10473179"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13">
            <a:extLst>
              <a:ext uri="{FF2B5EF4-FFF2-40B4-BE49-F238E27FC236}">
                <a16:creationId xmlns:a16="http://schemas.microsoft.com/office/drawing/2014/main" id="{15F0A0C3-021B-4F26-9ED6-A701CD8F2789}"/>
              </a:ext>
            </a:extLst>
          </p:cNvPr>
          <p:cNvSpPr/>
          <p:nvPr/>
        </p:nvSpPr>
        <p:spPr>
          <a:xfrm>
            <a:off x="687128" y="6014424"/>
            <a:ext cx="2063385" cy="461665"/>
          </a:xfrm>
          <a:prstGeom prst="rect">
            <a:avLst/>
          </a:prstGeom>
        </p:spPr>
        <p:txBody>
          <a:bodyPr wrap="none">
            <a:spAutoFit/>
          </a:bodyPr>
          <a:lstStyle/>
          <a:p>
            <a:r>
              <a:rPr lang="fr-BE" sz="2400" dirty="0">
                <a:solidFill>
                  <a:schemeClr val="bg1"/>
                </a:solidFill>
                <a:latin typeface="Montserrat" panose="00000500000000000000" pitchFamily="2" charset="0"/>
              </a:rPr>
              <a:t>21 Mars 2018</a:t>
            </a:r>
          </a:p>
        </p:txBody>
      </p:sp>
      <p:sp>
        <p:nvSpPr>
          <p:cNvPr id="15" name="Rectangle 14">
            <a:extLst>
              <a:ext uri="{FF2B5EF4-FFF2-40B4-BE49-F238E27FC236}">
                <a16:creationId xmlns:a16="http://schemas.microsoft.com/office/drawing/2014/main" id="{4E8B3083-92DE-4255-BB27-A613360C3D61}"/>
              </a:ext>
            </a:extLst>
          </p:cNvPr>
          <p:cNvSpPr/>
          <p:nvPr/>
        </p:nvSpPr>
        <p:spPr>
          <a:xfrm>
            <a:off x="6462726" y="6045201"/>
            <a:ext cx="3877985" cy="400110"/>
          </a:xfrm>
          <a:prstGeom prst="rect">
            <a:avLst/>
          </a:prstGeom>
        </p:spPr>
        <p:txBody>
          <a:bodyPr wrap="none">
            <a:spAutoFit/>
          </a:bodyPr>
          <a:lstStyle/>
          <a:p>
            <a:r>
              <a:rPr lang="fr-BE" sz="2000" dirty="0">
                <a:solidFill>
                  <a:schemeClr val="bg1"/>
                </a:solidFill>
                <a:latin typeface="Montserrat" panose="00000500000000000000" pitchFamily="2" charset="0"/>
              </a:rPr>
              <a:t>Contact: knnnpj@gmail.com</a:t>
            </a:r>
          </a:p>
        </p:txBody>
      </p:sp>
    </p:spTree>
    <p:extLst>
      <p:ext uri="{BB962C8B-B14F-4D97-AF65-F5344CB8AC3E}">
        <p14:creationId xmlns:p14="http://schemas.microsoft.com/office/powerpoint/2010/main" val="430543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CDA020C-CFFF-4952-95A9-7A5541CFDD91}"/>
              </a:ext>
            </a:extLst>
          </p:cNvPr>
          <p:cNvGrpSpPr/>
          <p:nvPr/>
        </p:nvGrpSpPr>
        <p:grpSpPr>
          <a:xfrm>
            <a:off x="5263132" y="3599370"/>
            <a:ext cx="5016264" cy="3167516"/>
            <a:chOff x="5411356" y="3675275"/>
            <a:chExt cx="5016264" cy="3167516"/>
          </a:xfrm>
        </p:grpSpPr>
        <p:pic>
          <p:nvPicPr>
            <p:cNvPr id="75" name="Picture 74">
              <a:extLst>
                <a:ext uri="{FF2B5EF4-FFF2-40B4-BE49-F238E27FC236}">
                  <a16:creationId xmlns:a16="http://schemas.microsoft.com/office/drawing/2014/main" id="{E43C1F0B-3A4E-415D-AE21-4A3C3FF0E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356" y="3675275"/>
              <a:ext cx="4933842" cy="2970173"/>
            </a:xfrm>
            <a:prstGeom prst="rect">
              <a:avLst/>
            </a:prstGeom>
          </p:spPr>
        </p:pic>
        <p:sp>
          <p:nvSpPr>
            <p:cNvPr id="76" name="TextBox 75">
              <a:extLst>
                <a:ext uri="{FF2B5EF4-FFF2-40B4-BE49-F238E27FC236}">
                  <a16:creationId xmlns:a16="http://schemas.microsoft.com/office/drawing/2014/main" id="{84C26C4F-426C-4284-B9C9-A240EC4A180C}"/>
                </a:ext>
              </a:extLst>
            </p:cNvPr>
            <p:cNvSpPr txBox="1"/>
            <p:nvPr/>
          </p:nvSpPr>
          <p:spPr>
            <a:xfrm>
              <a:off x="8797815" y="6565792"/>
              <a:ext cx="1629805" cy="276999"/>
            </a:xfrm>
            <a:prstGeom prst="rect">
              <a:avLst/>
            </a:prstGeom>
            <a:noFill/>
          </p:spPr>
          <p:txBody>
            <a:bodyPr wrap="none" rtlCol="0">
              <a:spAutoFit/>
            </a:bodyPr>
            <a:lstStyle/>
            <a:p>
              <a:r>
                <a:rPr lang="fr-BE" sz="1200" dirty="0"/>
                <a:t>chatbotsmagazine.com</a:t>
              </a:r>
            </a:p>
          </p:txBody>
        </p:sp>
      </p:grpSp>
      <p:grpSp>
        <p:nvGrpSpPr>
          <p:cNvPr id="20" name="Group 19">
            <a:extLst>
              <a:ext uri="{FF2B5EF4-FFF2-40B4-BE49-F238E27FC236}">
                <a16:creationId xmlns:a16="http://schemas.microsoft.com/office/drawing/2014/main" id="{5BB6E790-AC8C-4594-9008-B6ACA486DF3E}"/>
              </a:ext>
            </a:extLst>
          </p:cNvPr>
          <p:cNvGrpSpPr/>
          <p:nvPr/>
        </p:nvGrpSpPr>
        <p:grpSpPr>
          <a:xfrm>
            <a:off x="5690021" y="1624520"/>
            <a:ext cx="2787344" cy="1993134"/>
            <a:chOff x="6835468" y="4730295"/>
            <a:chExt cx="2787344" cy="1993134"/>
          </a:xfrm>
        </p:grpSpPr>
        <p:sp>
          <p:nvSpPr>
            <p:cNvPr id="12" name="Rectangle 11">
              <a:extLst>
                <a:ext uri="{FF2B5EF4-FFF2-40B4-BE49-F238E27FC236}">
                  <a16:creationId xmlns:a16="http://schemas.microsoft.com/office/drawing/2014/main" id="{DC0B6E80-1ED5-4B38-AEFF-ABEA2DD23B34}"/>
                </a:ext>
              </a:extLst>
            </p:cNvPr>
            <p:cNvSpPr/>
            <p:nvPr/>
          </p:nvSpPr>
          <p:spPr>
            <a:xfrm>
              <a:off x="6835468" y="4730295"/>
              <a:ext cx="2461097" cy="1754326"/>
            </a:xfrm>
            <a:prstGeom prst="rect">
              <a:avLst/>
            </a:prstGeom>
          </p:spPr>
          <p:txBody>
            <a:bodyPr wrap="square">
              <a:spAutoFit/>
            </a:bodyPr>
            <a:lstStyle/>
            <a:p>
              <a:r>
                <a:rPr lang="en-US" dirty="0">
                  <a:latin typeface="AvenirNext"/>
                </a:rPr>
                <a:t>The global chatbot market in BFSI was </a:t>
              </a:r>
              <a:r>
                <a:rPr lang="en-US" b="1" dirty="0">
                  <a:latin typeface="AvenirNext"/>
                </a:rPr>
                <a:t>valued at $357 million </a:t>
              </a:r>
              <a:r>
                <a:rPr lang="en-US" dirty="0">
                  <a:latin typeface="AvenirNext"/>
                </a:rPr>
                <a:t>in 2017 </a:t>
              </a:r>
              <a:r>
                <a:rPr lang="en-US" dirty="0"/>
                <a:t>and is projected </a:t>
              </a:r>
              <a:r>
                <a:rPr lang="en-US" b="1" dirty="0"/>
                <a:t>to reach at $2,186 million </a:t>
              </a:r>
              <a:r>
                <a:rPr lang="en-US" dirty="0"/>
                <a:t>by 2024</a:t>
              </a:r>
              <a:r>
                <a:rPr lang="en-US" dirty="0">
                  <a:latin typeface="AvenirNext"/>
                </a:rPr>
                <a:t>. (2018)</a:t>
              </a:r>
              <a:endParaRPr lang="fr-BE" dirty="0">
                <a:latin typeface="AvenirNext"/>
              </a:endParaRPr>
            </a:p>
          </p:txBody>
        </p:sp>
        <p:sp>
          <p:nvSpPr>
            <p:cNvPr id="74" name="TextBox 73">
              <a:extLst>
                <a:ext uri="{FF2B5EF4-FFF2-40B4-BE49-F238E27FC236}">
                  <a16:creationId xmlns:a16="http://schemas.microsoft.com/office/drawing/2014/main" id="{AEB165BE-621B-4CFF-9C1D-B598FE5D3943}"/>
                </a:ext>
              </a:extLst>
            </p:cNvPr>
            <p:cNvSpPr txBox="1"/>
            <p:nvPr/>
          </p:nvSpPr>
          <p:spPr>
            <a:xfrm>
              <a:off x="7814432" y="6446430"/>
              <a:ext cx="1808380" cy="276999"/>
            </a:xfrm>
            <a:prstGeom prst="rect">
              <a:avLst/>
            </a:prstGeom>
            <a:noFill/>
          </p:spPr>
          <p:txBody>
            <a:bodyPr wrap="none" rtlCol="0">
              <a:spAutoFit/>
            </a:bodyPr>
            <a:lstStyle/>
            <a:p>
              <a:r>
                <a:rPr lang="fr-BE" sz="1200" dirty="0"/>
                <a:t>alliedmarketresearch.com</a:t>
              </a:r>
            </a:p>
          </p:txBody>
        </p:sp>
      </p:grpSp>
      <p:grpSp>
        <p:nvGrpSpPr>
          <p:cNvPr id="11" name="Group 10">
            <a:extLst>
              <a:ext uri="{FF2B5EF4-FFF2-40B4-BE49-F238E27FC236}">
                <a16:creationId xmlns:a16="http://schemas.microsoft.com/office/drawing/2014/main" id="{330022BF-C83D-47B9-9370-E271E6E1EDF5}"/>
              </a:ext>
            </a:extLst>
          </p:cNvPr>
          <p:cNvGrpSpPr/>
          <p:nvPr/>
        </p:nvGrpSpPr>
        <p:grpSpPr>
          <a:xfrm>
            <a:off x="2375296" y="1553656"/>
            <a:ext cx="2242537" cy="887930"/>
            <a:chOff x="5861410" y="2232200"/>
            <a:chExt cx="2242537" cy="887930"/>
          </a:xfrm>
        </p:grpSpPr>
        <p:sp>
          <p:nvSpPr>
            <p:cNvPr id="9" name="TextBox 8">
              <a:extLst>
                <a:ext uri="{FF2B5EF4-FFF2-40B4-BE49-F238E27FC236}">
                  <a16:creationId xmlns:a16="http://schemas.microsoft.com/office/drawing/2014/main" id="{9DCA4B7B-6688-4992-950D-1479F07DDCCC}"/>
                </a:ext>
              </a:extLst>
            </p:cNvPr>
            <p:cNvSpPr txBox="1"/>
            <p:nvPr/>
          </p:nvSpPr>
          <p:spPr>
            <a:xfrm>
              <a:off x="5861410" y="2232200"/>
              <a:ext cx="2242537" cy="646331"/>
            </a:xfrm>
            <a:prstGeom prst="rect">
              <a:avLst/>
            </a:prstGeom>
            <a:noFill/>
          </p:spPr>
          <p:txBody>
            <a:bodyPr wrap="none" rtlCol="0">
              <a:spAutoFit/>
            </a:bodyPr>
            <a:lstStyle/>
            <a:p>
              <a:r>
                <a:rPr lang="fr-BE" b="1" dirty="0"/>
                <a:t>80% of business </a:t>
              </a:r>
            </a:p>
            <a:p>
              <a:r>
                <a:rPr lang="fr-BE" dirty="0" err="1"/>
                <a:t>wants</a:t>
              </a:r>
              <a:r>
                <a:rPr lang="fr-BE" dirty="0"/>
                <a:t> </a:t>
              </a:r>
              <a:r>
                <a:rPr lang="fr-BE" dirty="0" err="1"/>
                <a:t>chatbot</a:t>
              </a:r>
              <a:r>
                <a:rPr lang="fr-BE" dirty="0"/>
                <a:t>. (2019)</a:t>
              </a:r>
            </a:p>
          </p:txBody>
        </p:sp>
        <p:sp>
          <p:nvSpPr>
            <p:cNvPr id="10" name="Rectangle 9">
              <a:extLst>
                <a:ext uri="{FF2B5EF4-FFF2-40B4-BE49-F238E27FC236}">
                  <a16:creationId xmlns:a16="http://schemas.microsoft.com/office/drawing/2014/main" id="{12DC143B-C387-499E-93FD-3F8FA4CFAD70}"/>
                </a:ext>
              </a:extLst>
            </p:cNvPr>
            <p:cNvSpPr/>
            <p:nvPr/>
          </p:nvSpPr>
          <p:spPr>
            <a:xfrm>
              <a:off x="5955473" y="2843131"/>
              <a:ext cx="1623458" cy="276999"/>
            </a:xfrm>
            <a:prstGeom prst="rect">
              <a:avLst/>
            </a:prstGeom>
          </p:spPr>
          <p:txBody>
            <a:bodyPr wrap="none">
              <a:spAutoFit/>
            </a:bodyPr>
            <a:lstStyle/>
            <a:p>
              <a:r>
                <a:rPr lang="fr-BE" sz="1200" dirty="0"/>
                <a:t>uk.businessinsider.com</a:t>
              </a:r>
            </a:p>
          </p:txBody>
        </p:sp>
      </p:grpSp>
      <p:grpSp>
        <p:nvGrpSpPr>
          <p:cNvPr id="18" name="Group 17">
            <a:extLst>
              <a:ext uri="{FF2B5EF4-FFF2-40B4-BE49-F238E27FC236}">
                <a16:creationId xmlns:a16="http://schemas.microsoft.com/office/drawing/2014/main" id="{C6FAE432-EF4D-40ED-BA39-3BC3121DF677}"/>
              </a:ext>
            </a:extLst>
          </p:cNvPr>
          <p:cNvGrpSpPr/>
          <p:nvPr/>
        </p:nvGrpSpPr>
        <p:grpSpPr>
          <a:xfrm>
            <a:off x="4961668" y="548550"/>
            <a:ext cx="7230332" cy="909817"/>
            <a:chOff x="4961668" y="357351"/>
            <a:chExt cx="7230332" cy="909817"/>
          </a:xfrm>
        </p:grpSpPr>
        <p:sp>
          <p:nvSpPr>
            <p:cNvPr id="13" name="Rectangle 12">
              <a:extLst>
                <a:ext uri="{FF2B5EF4-FFF2-40B4-BE49-F238E27FC236}">
                  <a16:creationId xmlns:a16="http://schemas.microsoft.com/office/drawing/2014/main" id="{16E1067C-0795-44B5-A6C3-2DA514042B64}"/>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Top Corners Rounded 16">
              <a:extLst>
                <a:ext uri="{FF2B5EF4-FFF2-40B4-BE49-F238E27FC236}">
                  <a16:creationId xmlns:a16="http://schemas.microsoft.com/office/drawing/2014/main" id="{BF04DD42-18D8-49C2-B425-A5807052C9C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4" name="Group 13">
            <a:extLst>
              <a:ext uri="{FF2B5EF4-FFF2-40B4-BE49-F238E27FC236}">
                <a16:creationId xmlns:a16="http://schemas.microsoft.com/office/drawing/2014/main" id="{4D084512-02B7-4FC5-B991-9CD555A90859}"/>
              </a:ext>
            </a:extLst>
          </p:cNvPr>
          <p:cNvGrpSpPr/>
          <p:nvPr/>
        </p:nvGrpSpPr>
        <p:grpSpPr>
          <a:xfrm>
            <a:off x="11087878" y="5806304"/>
            <a:ext cx="928716" cy="901740"/>
            <a:chOff x="8437855" y="5025690"/>
            <a:chExt cx="928716" cy="901740"/>
          </a:xfrm>
        </p:grpSpPr>
        <p:pic>
          <p:nvPicPr>
            <p:cNvPr id="15" name="Picture 14">
              <a:extLst>
                <a:ext uri="{FF2B5EF4-FFF2-40B4-BE49-F238E27FC236}">
                  <a16:creationId xmlns:a16="http://schemas.microsoft.com/office/drawing/2014/main" id="{ACF1C90B-7CE1-42D2-AEDF-1CC906BA14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6" name="TextBox 15">
              <a:extLst>
                <a:ext uri="{FF2B5EF4-FFF2-40B4-BE49-F238E27FC236}">
                  <a16:creationId xmlns:a16="http://schemas.microsoft.com/office/drawing/2014/main" id="{662295B9-BA3E-48EA-B623-13D3F9CA0A5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19" name="TextBox 18">
            <a:extLst>
              <a:ext uri="{FF2B5EF4-FFF2-40B4-BE49-F238E27FC236}">
                <a16:creationId xmlns:a16="http://schemas.microsoft.com/office/drawing/2014/main" id="{08A87C44-0B86-4B4C-9231-006EDB0A5000}"/>
              </a:ext>
            </a:extLst>
          </p:cNvPr>
          <p:cNvSpPr txBox="1"/>
          <p:nvPr/>
        </p:nvSpPr>
        <p:spPr>
          <a:xfrm>
            <a:off x="5454869" y="803403"/>
            <a:ext cx="2311851"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A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t>
            </a:r>
            <a:r>
              <a:rPr lang="fr-BE" sz="2000" dirty="0" err="1">
                <a:solidFill>
                  <a:schemeClr val="bg1"/>
                </a:solidFill>
                <a:latin typeface="Montserrat" panose="00000500000000000000" pitchFamily="2" charset="0"/>
              </a:rPr>
              <a:t>Why</a:t>
            </a:r>
            <a:r>
              <a:rPr lang="fr-BE" sz="2000" dirty="0">
                <a:solidFill>
                  <a:schemeClr val="bg1"/>
                </a:solidFill>
                <a:latin typeface="Montserrat" panose="00000500000000000000" pitchFamily="2" charset="0"/>
              </a:rPr>
              <a:t>?</a:t>
            </a:r>
          </a:p>
        </p:txBody>
      </p:sp>
      <p:grpSp>
        <p:nvGrpSpPr>
          <p:cNvPr id="49" name="Group 48">
            <a:extLst>
              <a:ext uri="{FF2B5EF4-FFF2-40B4-BE49-F238E27FC236}">
                <a16:creationId xmlns:a16="http://schemas.microsoft.com/office/drawing/2014/main" id="{17B36DBB-7B46-49EE-8A5F-7A4161687521}"/>
              </a:ext>
            </a:extLst>
          </p:cNvPr>
          <p:cNvGrpSpPr/>
          <p:nvPr/>
        </p:nvGrpSpPr>
        <p:grpSpPr>
          <a:xfrm>
            <a:off x="9042300" y="2313213"/>
            <a:ext cx="2226862" cy="1424657"/>
            <a:chOff x="8295959" y="5206139"/>
            <a:chExt cx="2226862" cy="1424657"/>
          </a:xfrm>
        </p:grpSpPr>
        <p:sp>
          <p:nvSpPr>
            <p:cNvPr id="47" name="Rectangle 46">
              <a:extLst>
                <a:ext uri="{FF2B5EF4-FFF2-40B4-BE49-F238E27FC236}">
                  <a16:creationId xmlns:a16="http://schemas.microsoft.com/office/drawing/2014/main" id="{30EA3372-02BC-4850-AD23-03BF816DADB3}"/>
                </a:ext>
              </a:extLst>
            </p:cNvPr>
            <p:cNvSpPr/>
            <p:nvPr/>
          </p:nvSpPr>
          <p:spPr>
            <a:xfrm>
              <a:off x="8295959" y="5206139"/>
              <a:ext cx="2226862" cy="1200329"/>
            </a:xfrm>
            <a:prstGeom prst="rect">
              <a:avLst/>
            </a:prstGeom>
          </p:spPr>
          <p:txBody>
            <a:bodyPr wrap="square">
              <a:spAutoFit/>
            </a:bodyPr>
            <a:lstStyle/>
            <a:p>
              <a:r>
                <a:rPr lang="en-US" b="1" dirty="0">
                  <a:latin typeface="AvenirNext"/>
                </a:rPr>
                <a:t>71% of people </a:t>
              </a:r>
              <a:r>
                <a:rPr lang="en-US" dirty="0">
                  <a:latin typeface="AvenirNext"/>
                </a:rPr>
                <a:t>willing to use messaging apps to get customer assistance. (2018)</a:t>
              </a:r>
              <a:endParaRPr lang="fr-BE" dirty="0"/>
            </a:p>
          </p:txBody>
        </p:sp>
        <p:sp>
          <p:nvSpPr>
            <p:cNvPr id="48" name="TextBox 47">
              <a:extLst>
                <a:ext uri="{FF2B5EF4-FFF2-40B4-BE49-F238E27FC236}">
                  <a16:creationId xmlns:a16="http://schemas.microsoft.com/office/drawing/2014/main" id="{EA3507DD-042C-45E2-B335-4CB725452E38}"/>
                </a:ext>
              </a:extLst>
            </p:cNvPr>
            <p:cNvSpPr txBox="1"/>
            <p:nvPr/>
          </p:nvSpPr>
          <p:spPr>
            <a:xfrm>
              <a:off x="9456310" y="6353797"/>
              <a:ext cx="1022588" cy="276999"/>
            </a:xfrm>
            <a:prstGeom prst="rect">
              <a:avLst/>
            </a:prstGeom>
            <a:noFill/>
          </p:spPr>
          <p:txBody>
            <a:bodyPr wrap="none" rtlCol="0">
              <a:spAutoFit/>
            </a:bodyPr>
            <a:lstStyle/>
            <a:p>
              <a:r>
                <a:rPr lang="fr-BE" sz="1200" dirty="0"/>
                <a:t>Hubspot.com</a:t>
              </a:r>
            </a:p>
          </p:txBody>
        </p:sp>
      </p:grpSp>
      <p:grpSp>
        <p:nvGrpSpPr>
          <p:cNvPr id="52" name="Group 51">
            <a:extLst>
              <a:ext uri="{FF2B5EF4-FFF2-40B4-BE49-F238E27FC236}">
                <a16:creationId xmlns:a16="http://schemas.microsoft.com/office/drawing/2014/main" id="{E0BF4471-D39A-44FE-8BA1-FAD2BD1A37EB}"/>
              </a:ext>
            </a:extLst>
          </p:cNvPr>
          <p:cNvGrpSpPr/>
          <p:nvPr/>
        </p:nvGrpSpPr>
        <p:grpSpPr>
          <a:xfrm>
            <a:off x="1442463" y="3276205"/>
            <a:ext cx="2640288" cy="923330"/>
            <a:chOff x="1563181" y="5046050"/>
            <a:chExt cx="3353516" cy="923330"/>
          </a:xfrm>
        </p:grpSpPr>
        <p:sp>
          <p:nvSpPr>
            <p:cNvPr id="50" name="Rectangle 49">
              <a:extLst>
                <a:ext uri="{FF2B5EF4-FFF2-40B4-BE49-F238E27FC236}">
                  <a16:creationId xmlns:a16="http://schemas.microsoft.com/office/drawing/2014/main" id="{6B8B9744-3F2E-4A13-9B77-84F2F6DDA0FE}"/>
                </a:ext>
              </a:extLst>
            </p:cNvPr>
            <p:cNvSpPr/>
            <p:nvPr/>
          </p:nvSpPr>
          <p:spPr>
            <a:xfrm>
              <a:off x="1563181" y="5046050"/>
              <a:ext cx="3353516" cy="923330"/>
            </a:xfrm>
            <a:prstGeom prst="rect">
              <a:avLst/>
            </a:prstGeom>
          </p:spPr>
          <p:txBody>
            <a:bodyPr wrap="square">
              <a:spAutoFit/>
            </a:bodyPr>
            <a:lstStyle/>
            <a:p>
              <a:r>
                <a:rPr lang="en-US" b="1" dirty="0">
                  <a:solidFill>
                    <a:srgbClr val="231F20"/>
                  </a:solidFill>
                  <a:latin typeface="AvenirNext"/>
                </a:rPr>
                <a:t>100,000 bots </a:t>
              </a:r>
              <a:r>
                <a:rPr lang="en-US" dirty="0">
                  <a:solidFill>
                    <a:srgbClr val="231F20"/>
                  </a:solidFill>
                  <a:latin typeface="AvenirNext"/>
                </a:rPr>
                <a:t>on Facebook Messenger during first year. (2017)</a:t>
              </a:r>
              <a:endParaRPr lang="fr-BE" dirty="0">
                <a:latin typeface="AvenirNext"/>
              </a:endParaRPr>
            </a:p>
          </p:txBody>
        </p:sp>
        <p:sp>
          <p:nvSpPr>
            <p:cNvPr id="51" name="TextBox 50">
              <a:extLst>
                <a:ext uri="{FF2B5EF4-FFF2-40B4-BE49-F238E27FC236}">
                  <a16:creationId xmlns:a16="http://schemas.microsoft.com/office/drawing/2014/main" id="{259AF681-4FCD-4C79-9988-34D213103D04}"/>
                </a:ext>
              </a:extLst>
            </p:cNvPr>
            <p:cNvSpPr txBox="1"/>
            <p:nvPr/>
          </p:nvSpPr>
          <p:spPr>
            <a:xfrm>
              <a:off x="3478589" y="5676762"/>
              <a:ext cx="1267270" cy="276999"/>
            </a:xfrm>
            <a:prstGeom prst="rect">
              <a:avLst/>
            </a:prstGeom>
            <a:noFill/>
          </p:spPr>
          <p:txBody>
            <a:bodyPr wrap="none" rtlCol="0">
              <a:spAutoFit/>
            </a:bodyPr>
            <a:lstStyle/>
            <a:p>
              <a:r>
                <a:rPr lang="fr-BE" sz="1200" dirty="0"/>
                <a:t>Venturebeat.com</a:t>
              </a:r>
            </a:p>
          </p:txBody>
        </p:sp>
      </p:grpSp>
      <p:grpSp>
        <p:nvGrpSpPr>
          <p:cNvPr id="58" name="Group 57">
            <a:extLst>
              <a:ext uri="{FF2B5EF4-FFF2-40B4-BE49-F238E27FC236}">
                <a16:creationId xmlns:a16="http://schemas.microsoft.com/office/drawing/2014/main" id="{3E51E476-2FCA-49C8-A235-E876083DB1FA}"/>
              </a:ext>
            </a:extLst>
          </p:cNvPr>
          <p:cNvGrpSpPr/>
          <p:nvPr/>
        </p:nvGrpSpPr>
        <p:grpSpPr>
          <a:xfrm>
            <a:off x="2157010" y="4980843"/>
            <a:ext cx="2461097" cy="1096167"/>
            <a:chOff x="4445541" y="4800954"/>
            <a:chExt cx="2461097" cy="1096167"/>
          </a:xfrm>
        </p:grpSpPr>
        <p:sp>
          <p:nvSpPr>
            <p:cNvPr id="56" name="TextBox 55">
              <a:extLst>
                <a:ext uri="{FF2B5EF4-FFF2-40B4-BE49-F238E27FC236}">
                  <a16:creationId xmlns:a16="http://schemas.microsoft.com/office/drawing/2014/main" id="{D14A33EE-E983-4371-A617-2C4FE30F44F2}"/>
                </a:ext>
              </a:extLst>
            </p:cNvPr>
            <p:cNvSpPr txBox="1"/>
            <p:nvPr/>
          </p:nvSpPr>
          <p:spPr>
            <a:xfrm>
              <a:off x="4445541" y="4800954"/>
              <a:ext cx="2461097" cy="923330"/>
            </a:xfrm>
            <a:prstGeom prst="rect">
              <a:avLst/>
            </a:prstGeom>
            <a:noFill/>
          </p:spPr>
          <p:txBody>
            <a:bodyPr wrap="square" rtlCol="0">
              <a:spAutoFit/>
            </a:bodyPr>
            <a:lstStyle/>
            <a:p>
              <a:r>
                <a:rPr lang="fr-BE" b="1" dirty="0">
                  <a:latin typeface="AvenirNext"/>
                </a:rPr>
                <a:t>1,4 billion people </a:t>
              </a:r>
              <a:r>
                <a:rPr lang="fr-BE" dirty="0">
                  <a:latin typeface="AvenirNext"/>
                </a:rPr>
                <a:t>a </a:t>
              </a:r>
              <a:r>
                <a:rPr lang="fr-BE" dirty="0" err="1">
                  <a:latin typeface="AvenirNext"/>
                </a:rPr>
                <a:t>year</a:t>
              </a:r>
              <a:r>
                <a:rPr lang="fr-BE" dirty="0">
                  <a:latin typeface="AvenirNext"/>
                </a:rPr>
                <a:t> are </a:t>
              </a:r>
              <a:r>
                <a:rPr lang="fr-BE" dirty="0" err="1">
                  <a:latin typeface="AvenirNext"/>
                </a:rPr>
                <a:t>now</a:t>
              </a:r>
              <a:r>
                <a:rPr lang="fr-BE" dirty="0">
                  <a:latin typeface="AvenirNext"/>
                </a:rPr>
                <a:t> </a:t>
              </a:r>
              <a:r>
                <a:rPr lang="fr-BE" dirty="0" err="1">
                  <a:latin typeface="AvenirNext"/>
                </a:rPr>
                <a:t>interacting</a:t>
              </a:r>
              <a:r>
                <a:rPr lang="fr-BE" dirty="0">
                  <a:latin typeface="AvenirNext"/>
                </a:rPr>
                <a:t> </a:t>
              </a:r>
              <a:r>
                <a:rPr lang="fr-BE" dirty="0" err="1">
                  <a:latin typeface="AvenirNext"/>
                </a:rPr>
                <a:t>with</a:t>
              </a:r>
              <a:r>
                <a:rPr lang="fr-BE" dirty="0">
                  <a:latin typeface="AvenirNext"/>
                </a:rPr>
                <a:t> </a:t>
              </a:r>
              <a:r>
                <a:rPr lang="fr-BE" dirty="0" err="1">
                  <a:latin typeface="AvenirNext"/>
                </a:rPr>
                <a:t>chatbots</a:t>
              </a:r>
              <a:r>
                <a:rPr lang="fr-BE" dirty="0">
                  <a:latin typeface="AvenirNext"/>
                </a:rPr>
                <a:t> (2018)</a:t>
              </a:r>
            </a:p>
          </p:txBody>
        </p:sp>
        <p:sp>
          <p:nvSpPr>
            <p:cNvPr id="57" name="TextBox 56">
              <a:extLst>
                <a:ext uri="{FF2B5EF4-FFF2-40B4-BE49-F238E27FC236}">
                  <a16:creationId xmlns:a16="http://schemas.microsoft.com/office/drawing/2014/main" id="{24F712AC-3890-49DA-9DFF-91DE74C90660}"/>
                </a:ext>
              </a:extLst>
            </p:cNvPr>
            <p:cNvSpPr txBox="1"/>
            <p:nvPr/>
          </p:nvSpPr>
          <p:spPr>
            <a:xfrm>
              <a:off x="4922334" y="5620122"/>
              <a:ext cx="1075807" cy="276999"/>
            </a:xfrm>
            <a:prstGeom prst="rect">
              <a:avLst/>
            </a:prstGeom>
            <a:noFill/>
          </p:spPr>
          <p:txBody>
            <a:bodyPr wrap="none" rtlCol="0">
              <a:spAutoFit/>
            </a:bodyPr>
            <a:lstStyle/>
            <a:p>
              <a:r>
                <a:rPr lang="fr-BE" sz="1200" dirty="0"/>
                <a:t>squareup.com</a:t>
              </a:r>
            </a:p>
          </p:txBody>
        </p:sp>
      </p:grpSp>
      <p:grpSp>
        <p:nvGrpSpPr>
          <p:cNvPr id="5" name="Group 4">
            <a:extLst>
              <a:ext uri="{FF2B5EF4-FFF2-40B4-BE49-F238E27FC236}">
                <a16:creationId xmlns:a16="http://schemas.microsoft.com/office/drawing/2014/main" id="{AD1134F8-C9A4-4221-9289-4D6CF05834EE}"/>
              </a:ext>
            </a:extLst>
          </p:cNvPr>
          <p:cNvGrpSpPr/>
          <p:nvPr/>
        </p:nvGrpSpPr>
        <p:grpSpPr>
          <a:xfrm>
            <a:off x="-10289628" y="0"/>
            <a:ext cx="12280555" cy="6858000"/>
            <a:chOff x="0" y="0"/>
            <a:chExt cx="9474740" cy="6858000"/>
          </a:xfrm>
          <a:solidFill>
            <a:srgbClr val="F5F7F6"/>
          </a:solidFill>
          <a:effectLst>
            <a:outerShdw blurRad="50800" dist="38100" dir="5400000" algn="t" rotWithShape="0">
              <a:prstClr val="black">
                <a:alpha val="40000"/>
              </a:prstClr>
            </a:outerShdw>
          </a:effectLst>
        </p:grpSpPr>
        <p:sp>
          <p:nvSpPr>
            <p:cNvPr id="2" name="Rectangle 1">
              <a:extLst>
                <a:ext uri="{FF2B5EF4-FFF2-40B4-BE49-F238E27FC236}">
                  <a16:creationId xmlns:a16="http://schemas.microsoft.com/office/drawing/2014/main" id="{3B6BD0AF-461E-4597-8D6D-1EEA8B8C917B}"/>
                </a:ext>
              </a:extLst>
            </p:cNvPr>
            <p:cNvSpPr/>
            <p:nvPr/>
          </p:nvSpPr>
          <p:spPr>
            <a:xfrm>
              <a:off x="0" y="0"/>
              <a:ext cx="862843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 name="Rectangle: Top Corners Rounded 3">
              <a:extLst>
                <a:ext uri="{FF2B5EF4-FFF2-40B4-BE49-F238E27FC236}">
                  <a16:creationId xmlns:a16="http://schemas.microsoft.com/office/drawing/2014/main" id="{0C9B27D1-F06E-453E-851D-094045C04D74}"/>
                </a:ext>
              </a:extLst>
            </p:cNvPr>
            <p:cNvSpPr/>
            <p:nvPr/>
          </p:nvSpPr>
          <p:spPr>
            <a:xfrm rot="5400000">
              <a:off x="8239327" y="389107"/>
              <a:ext cx="1624520" cy="84630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3" name="Group 2">
            <a:extLst>
              <a:ext uri="{FF2B5EF4-FFF2-40B4-BE49-F238E27FC236}">
                <a16:creationId xmlns:a16="http://schemas.microsoft.com/office/drawing/2014/main" id="{7FF66334-8D00-4FA7-BD3F-B9913DAA4809}"/>
              </a:ext>
            </a:extLst>
          </p:cNvPr>
          <p:cNvGrpSpPr/>
          <p:nvPr/>
        </p:nvGrpSpPr>
        <p:grpSpPr>
          <a:xfrm>
            <a:off x="-10296417" y="338382"/>
            <a:ext cx="10192082" cy="6181236"/>
            <a:chOff x="-1" y="224525"/>
            <a:chExt cx="10192082" cy="6181236"/>
          </a:xfrm>
        </p:grpSpPr>
        <p:sp>
          <p:nvSpPr>
            <p:cNvPr id="53" name="Rectangle 52">
              <a:extLst>
                <a:ext uri="{FF2B5EF4-FFF2-40B4-BE49-F238E27FC236}">
                  <a16:creationId xmlns:a16="http://schemas.microsoft.com/office/drawing/2014/main" id="{BB51C9BC-41E9-4CE7-9443-FFC9344F8DE9}"/>
                </a:ext>
              </a:extLst>
            </p:cNvPr>
            <p:cNvSpPr/>
            <p:nvPr/>
          </p:nvSpPr>
          <p:spPr>
            <a:xfrm>
              <a:off x="1" y="6084754"/>
              <a:ext cx="10192080"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4" name="Rectangle 53">
              <a:extLst>
                <a:ext uri="{FF2B5EF4-FFF2-40B4-BE49-F238E27FC236}">
                  <a16:creationId xmlns:a16="http://schemas.microsoft.com/office/drawing/2014/main" id="{8237DAF7-FD7D-464C-9A95-7F5B37AB8185}"/>
                </a:ext>
              </a:extLst>
            </p:cNvPr>
            <p:cNvSpPr/>
            <p:nvPr/>
          </p:nvSpPr>
          <p:spPr>
            <a:xfrm>
              <a:off x="1175087" y="1289286"/>
              <a:ext cx="1263192" cy="1216057"/>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5" name="Rectangle 54">
              <a:extLst>
                <a:ext uri="{FF2B5EF4-FFF2-40B4-BE49-F238E27FC236}">
                  <a16:creationId xmlns:a16="http://schemas.microsoft.com/office/drawing/2014/main" id="{ED648ACC-1547-4DD4-AAD0-BAB8CF3E87B0}"/>
                </a:ext>
              </a:extLst>
            </p:cNvPr>
            <p:cNvSpPr/>
            <p:nvPr/>
          </p:nvSpPr>
          <p:spPr>
            <a:xfrm>
              <a:off x="2816329" y="1293130"/>
              <a:ext cx="1263192" cy="1216057"/>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9" name="Rectangle 58">
              <a:extLst>
                <a:ext uri="{FF2B5EF4-FFF2-40B4-BE49-F238E27FC236}">
                  <a16:creationId xmlns:a16="http://schemas.microsoft.com/office/drawing/2014/main" id="{2D567991-F9EC-4A8C-BFE0-56CAAD9F3767}"/>
                </a:ext>
              </a:extLst>
            </p:cNvPr>
            <p:cNvSpPr/>
            <p:nvPr/>
          </p:nvSpPr>
          <p:spPr>
            <a:xfrm>
              <a:off x="6349794" y="1304666"/>
              <a:ext cx="1263192" cy="121605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0" name="Rectangle 59">
              <a:extLst>
                <a:ext uri="{FF2B5EF4-FFF2-40B4-BE49-F238E27FC236}">
                  <a16:creationId xmlns:a16="http://schemas.microsoft.com/office/drawing/2014/main" id="{8B6E2231-B2F6-4186-851F-F4908062366A}"/>
                </a:ext>
              </a:extLst>
            </p:cNvPr>
            <p:cNvSpPr/>
            <p:nvPr/>
          </p:nvSpPr>
          <p:spPr>
            <a:xfrm>
              <a:off x="8044668" y="1289286"/>
              <a:ext cx="1263192" cy="1216057"/>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4" name="Rectangle 63">
              <a:extLst>
                <a:ext uri="{FF2B5EF4-FFF2-40B4-BE49-F238E27FC236}">
                  <a16:creationId xmlns:a16="http://schemas.microsoft.com/office/drawing/2014/main" id="{356934CE-2B90-4615-A9F1-7D16F23C20C3}"/>
                </a:ext>
              </a:extLst>
            </p:cNvPr>
            <p:cNvSpPr/>
            <p:nvPr/>
          </p:nvSpPr>
          <p:spPr>
            <a:xfrm>
              <a:off x="4588446" y="1293130"/>
              <a:ext cx="1263192" cy="1216057"/>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6" name="Rectangle: Top Corners Rounded 65">
              <a:extLst>
                <a:ext uri="{FF2B5EF4-FFF2-40B4-BE49-F238E27FC236}">
                  <a16:creationId xmlns:a16="http://schemas.microsoft.com/office/drawing/2014/main" id="{DE10B55D-0DCA-4421-9518-BD8C19A6C0CC}"/>
                </a:ext>
              </a:extLst>
            </p:cNvPr>
            <p:cNvSpPr/>
            <p:nvPr/>
          </p:nvSpPr>
          <p:spPr>
            <a:xfrm rot="5400000">
              <a:off x="2809186" y="-2584662"/>
              <a:ext cx="688157" cy="6306532"/>
            </a:xfrm>
            <a:prstGeom prst="round2Same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BE" dirty="0"/>
            </a:p>
          </p:txBody>
        </p:sp>
        <p:sp>
          <p:nvSpPr>
            <p:cNvPr id="67" name="TextBox 66">
              <a:extLst>
                <a:ext uri="{FF2B5EF4-FFF2-40B4-BE49-F238E27FC236}">
                  <a16:creationId xmlns:a16="http://schemas.microsoft.com/office/drawing/2014/main" id="{30AC692E-AEB7-4216-9CEE-570535F87841}"/>
                </a:ext>
              </a:extLst>
            </p:cNvPr>
            <p:cNvSpPr txBox="1"/>
            <p:nvPr/>
          </p:nvSpPr>
          <p:spPr>
            <a:xfrm>
              <a:off x="686465" y="368549"/>
              <a:ext cx="4330032" cy="400110"/>
            </a:xfrm>
            <a:prstGeom prst="rect">
              <a:avLst/>
            </a:prstGeom>
            <a:noFill/>
          </p:spPr>
          <p:txBody>
            <a:bodyPr wrap="none" rtlCol="0">
              <a:spAutoFit/>
            </a:bodyPr>
            <a:lstStyle/>
            <a:p>
              <a:r>
                <a:rPr lang="en-US" sz="2000" dirty="0">
                  <a:solidFill>
                    <a:schemeClr val="bg1"/>
                  </a:solidFill>
                  <a:latin typeface="Montserrat" panose="00000500000000000000" pitchFamily="2" charset="0"/>
                </a:rPr>
                <a:t>What do they have in common</a:t>
              </a:r>
              <a:r>
                <a:rPr lang="fr-BE" sz="2000" dirty="0">
                  <a:solidFill>
                    <a:schemeClr val="bg1"/>
                  </a:solidFill>
                  <a:latin typeface="Montserrat" panose="00000500000000000000" pitchFamily="2" charset="0"/>
                </a:rPr>
                <a:t>?</a:t>
              </a:r>
            </a:p>
          </p:txBody>
        </p:sp>
      </p:grpSp>
      <p:grpSp>
        <p:nvGrpSpPr>
          <p:cNvPr id="8" name="Group 7">
            <a:extLst>
              <a:ext uri="{FF2B5EF4-FFF2-40B4-BE49-F238E27FC236}">
                <a16:creationId xmlns:a16="http://schemas.microsoft.com/office/drawing/2014/main" id="{E46AEA4C-C305-4F19-A6FE-F4D177BB6C77}"/>
              </a:ext>
            </a:extLst>
          </p:cNvPr>
          <p:cNvGrpSpPr/>
          <p:nvPr/>
        </p:nvGrpSpPr>
        <p:grpSpPr>
          <a:xfrm>
            <a:off x="936747" y="3039767"/>
            <a:ext cx="8359818" cy="2815126"/>
            <a:chOff x="936747" y="3039767"/>
            <a:chExt cx="8359818" cy="2815126"/>
          </a:xfrm>
        </p:grpSpPr>
        <p:pic>
          <p:nvPicPr>
            <p:cNvPr id="69" name="Picture 68">
              <a:extLst>
                <a:ext uri="{FF2B5EF4-FFF2-40B4-BE49-F238E27FC236}">
                  <a16:creationId xmlns:a16="http://schemas.microsoft.com/office/drawing/2014/main" id="{B9AB9F56-0657-4B0C-A7CA-BA4C4EFA0F85}"/>
                </a:ext>
              </a:extLst>
            </p:cNvPr>
            <p:cNvPicPr>
              <a:picLocks noChangeAspect="1"/>
            </p:cNvPicPr>
            <p:nvPr/>
          </p:nvPicPr>
          <p:blipFill>
            <a:blip r:embed="rId10"/>
            <a:stretch>
              <a:fillRect/>
            </a:stretch>
          </p:blipFill>
          <p:spPr>
            <a:xfrm>
              <a:off x="936747" y="3043612"/>
              <a:ext cx="1469346" cy="2795901"/>
            </a:xfrm>
            <a:prstGeom prst="rect">
              <a:avLst/>
            </a:prstGeom>
          </p:spPr>
        </p:pic>
        <p:pic>
          <p:nvPicPr>
            <p:cNvPr id="70" name="Picture 69">
              <a:extLst>
                <a:ext uri="{FF2B5EF4-FFF2-40B4-BE49-F238E27FC236}">
                  <a16:creationId xmlns:a16="http://schemas.microsoft.com/office/drawing/2014/main" id="{0D610CC1-41C0-472C-9B72-49D14C55417B}"/>
                </a:ext>
              </a:extLst>
            </p:cNvPr>
            <p:cNvPicPr>
              <a:picLocks noChangeAspect="1"/>
            </p:cNvPicPr>
            <p:nvPr/>
          </p:nvPicPr>
          <p:blipFill>
            <a:blip r:embed="rId11"/>
            <a:stretch>
              <a:fillRect/>
            </a:stretch>
          </p:blipFill>
          <p:spPr>
            <a:xfrm>
              <a:off x="2631017" y="3055147"/>
              <a:ext cx="1390849" cy="2731625"/>
            </a:xfrm>
            <a:prstGeom prst="rect">
              <a:avLst/>
            </a:prstGeom>
          </p:spPr>
        </p:pic>
        <p:pic>
          <p:nvPicPr>
            <p:cNvPr id="71" name="Picture 70">
              <a:extLst>
                <a:ext uri="{FF2B5EF4-FFF2-40B4-BE49-F238E27FC236}">
                  <a16:creationId xmlns:a16="http://schemas.microsoft.com/office/drawing/2014/main" id="{E0DDCBD7-F874-44E1-954F-27ED2180E5C1}"/>
                </a:ext>
              </a:extLst>
            </p:cNvPr>
            <p:cNvPicPr>
              <a:picLocks noChangeAspect="1"/>
            </p:cNvPicPr>
            <p:nvPr/>
          </p:nvPicPr>
          <p:blipFill>
            <a:blip r:embed="rId12"/>
            <a:stretch>
              <a:fillRect/>
            </a:stretch>
          </p:blipFill>
          <p:spPr>
            <a:xfrm>
              <a:off x="7940275" y="3039767"/>
              <a:ext cx="1356290" cy="2735470"/>
            </a:xfrm>
            <a:prstGeom prst="rect">
              <a:avLst/>
            </a:prstGeom>
          </p:spPr>
        </p:pic>
        <p:pic>
          <p:nvPicPr>
            <p:cNvPr id="72" name="Picture 71">
              <a:extLst>
                <a:ext uri="{FF2B5EF4-FFF2-40B4-BE49-F238E27FC236}">
                  <a16:creationId xmlns:a16="http://schemas.microsoft.com/office/drawing/2014/main" id="{48EA460E-CA91-43D3-AB4F-CAF46CE5B2EF}"/>
                </a:ext>
              </a:extLst>
            </p:cNvPr>
            <p:cNvPicPr>
              <a:picLocks noChangeAspect="1"/>
            </p:cNvPicPr>
            <p:nvPr/>
          </p:nvPicPr>
          <p:blipFill>
            <a:blip r:embed="rId13"/>
            <a:stretch>
              <a:fillRect/>
            </a:stretch>
          </p:blipFill>
          <p:spPr>
            <a:xfrm>
              <a:off x="4447529" y="3043612"/>
              <a:ext cx="1352743" cy="2731625"/>
            </a:xfrm>
            <a:prstGeom prst="rect">
              <a:avLst/>
            </a:prstGeom>
          </p:spPr>
        </p:pic>
        <p:pic>
          <p:nvPicPr>
            <p:cNvPr id="73" name="Picture 72">
              <a:extLst>
                <a:ext uri="{FF2B5EF4-FFF2-40B4-BE49-F238E27FC236}">
                  <a16:creationId xmlns:a16="http://schemas.microsoft.com/office/drawing/2014/main" id="{87FC2667-87E8-42E7-A90B-0AFA42D37281}"/>
                </a:ext>
              </a:extLst>
            </p:cNvPr>
            <p:cNvPicPr>
              <a:picLocks noChangeAspect="1"/>
            </p:cNvPicPr>
            <p:nvPr/>
          </p:nvPicPr>
          <p:blipFill>
            <a:blip r:embed="rId14"/>
            <a:stretch>
              <a:fillRect/>
            </a:stretch>
          </p:blipFill>
          <p:spPr>
            <a:xfrm>
              <a:off x="6174700" y="3055147"/>
              <a:ext cx="1380545" cy="2799746"/>
            </a:xfrm>
            <a:prstGeom prst="rect">
              <a:avLst/>
            </a:prstGeom>
          </p:spPr>
        </p:pic>
      </p:grpSp>
    </p:spTree>
    <p:extLst>
      <p:ext uri="{BB962C8B-B14F-4D97-AF65-F5344CB8AC3E}">
        <p14:creationId xmlns:p14="http://schemas.microsoft.com/office/powerpoint/2010/main" val="120187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58333E-6 0 L 0.84036 0 " pathEditMode="relative" rAng="0" ptsTypes="AA">
                                      <p:cBhvr>
                                        <p:cTn id="6" dur="2000" fill="hold"/>
                                        <p:tgtEl>
                                          <p:spTgt spid="5"/>
                                        </p:tgtEl>
                                        <p:attrNameLst>
                                          <p:attrName>ppt_x</p:attrName>
                                          <p:attrName>ppt_y</p:attrName>
                                        </p:attrNameLst>
                                      </p:cBhvr>
                                      <p:rCtr x="42018" y="0"/>
                                    </p:animMotion>
                                  </p:childTnLst>
                                </p:cTn>
                              </p:par>
                              <p:par>
                                <p:cTn id="7" presetID="63" presetClass="path" presetSubtype="0" accel="50000" decel="50000" fill="hold" nodeType="withEffect">
                                  <p:stCondLst>
                                    <p:cond delay="0"/>
                                  </p:stCondLst>
                                  <p:childTnLst>
                                    <p:animMotion origin="layout" path="M 2.5E-6 0 L 0.83594 0 " pathEditMode="relative" rAng="0" ptsTypes="AA">
                                      <p:cBhvr>
                                        <p:cTn id="8" dur="2000" fill="hold"/>
                                        <p:tgtEl>
                                          <p:spTgt spid="3"/>
                                        </p:tgtEl>
                                        <p:attrNameLst>
                                          <p:attrName>ppt_x</p:attrName>
                                          <p:attrName>ppt_y</p:attrName>
                                        </p:attrNameLst>
                                      </p:cBhvr>
                                      <p:rCtr x="41797"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D084512-02B7-4FC5-B991-9CD555A90859}"/>
              </a:ext>
            </a:extLst>
          </p:cNvPr>
          <p:cNvGrpSpPr/>
          <p:nvPr/>
        </p:nvGrpSpPr>
        <p:grpSpPr>
          <a:xfrm>
            <a:off x="11087878" y="5806304"/>
            <a:ext cx="928716" cy="901740"/>
            <a:chOff x="8437855" y="5025690"/>
            <a:chExt cx="928716" cy="901740"/>
          </a:xfrm>
        </p:grpSpPr>
        <p:pic>
          <p:nvPicPr>
            <p:cNvPr id="15" name="Picture 14">
              <a:extLst>
                <a:ext uri="{FF2B5EF4-FFF2-40B4-BE49-F238E27FC236}">
                  <a16:creationId xmlns:a16="http://schemas.microsoft.com/office/drawing/2014/main" id="{ACF1C90B-7CE1-42D2-AEDF-1CC906BA1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6" name="TextBox 15">
              <a:extLst>
                <a:ext uri="{FF2B5EF4-FFF2-40B4-BE49-F238E27FC236}">
                  <a16:creationId xmlns:a16="http://schemas.microsoft.com/office/drawing/2014/main" id="{662295B9-BA3E-48EA-B623-13D3F9CA0A5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10" name="Group 9">
            <a:extLst>
              <a:ext uri="{FF2B5EF4-FFF2-40B4-BE49-F238E27FC236}">
                <a16:creationId xmlns:a16="http://schemas.microsoft.com/office/drawing/2014/main" id="{D6C1FD45-5C7E-4D3D-A7F1-EFB17C44E31B}"/>
              </a:ext>
            </a:extLst>
          </p:cNvPr>
          <p:cNvGrpSpPr/>
          <p:nvPr/>
        </p:nvGrpSpPr>
        <p:grpSpPr>
          <a:xfrm>
            <a:off x="1990927" y="521148"/>
            <a:ext cx="4105073" cy="909817"/>
            <a:chOff x="5530" y="578564"/>
            <a:chExt cx="7230332" cy="909817"/>
          </a:xfrm>
        </p:grpSpPr>
        <p:grpSp>
          <p:nvGrpSpPr>
            <p:cNvPr id="18" name="Group 17">
              <a:extLst>
                <a:ext uri="{FF2B5EF4-FFF2-40B4-BE49-F238E27FC236}">
                  <a16:creationId xmlns:a16="http://schemas.microsoft.com/office/drawing/2014/main" id="{C6FAE432-EF4D-40ED-BA39-3BC3121DF677}"/>
                </a:ext>
              </a:extLst>
            </p:cNvPr>
            <p:cNvGrpSpPr/>
            <p:nvPr/>
          </p:nvGrpSpPr>
          <p:grpSpPr>
            <a:xfrm rot="10800000">
              <a:off x="5530" y="578564"/>
              <a:ext cx="7230332" cy="909817"/>
              <a:chOff x="4961668" y="357351"/>
              <a:chExt cx="7230332" cy="909817"/>
            </a:xfrm>
          </p:grpSpPr>
          <p:sp>
            <p:nvSpPr>
              <p:cNvPr id="13" name="Rectangle 12">
                <a:extLst>
                  <a:ext uri="{FF2B5EF4-FFF2-40B4-BE49-F238E27FC236}">
                    <a16:creationId xmlns:a16="http://schemas.microsoft.com/office/drawing/2014/main" id="{16E1067C-0795-44B5-A6C3-2DA514042B64}"/>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Top Corners Rounded 16">
                <a:extLst>
                  <a:ext uri="{FF2B5EF4-FFF2-40B4-BE49-F238E27FC236}">
                    <a16:creationId xmlns:a16="http://schemas.microsoft.com/office/drawing/2014/main" id="{BF04DD42-18D8-49C2-B425-A5807052C9C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19" name="TextBox 18">
              <a:extLst>
                <a:ext uri="{FF2B5EF4-FFF2-40B4-BE49-F238E27FC236}">
                  <a16:creationId xmlns:a16="http://schemas.microsoft.com/office/drawing/2014/main" id="{08A87C44-0B86-4B4C-9231-006EDB0A5000}"/>
                </a:ext>
              </a:extLst>
            </p:cNvPr>
            <p:cNvSpPr txBox="1"/>
            <p:nvPr/>
          </p:nvSpPr>
          <p:spPr>
            <a:xfrm>
              <a:off x="1257009" y="833417"/>
              <a:ext cx="2632452" cy="400110"/>
            </a:xfrm>
            <a:prstGeom prst="rect">
              <a:avLst/>
            </a:prstGeom>
            <a:noFill/>
          </p:spPr>
          <p:txBody>
            <a:bodyPr wrap="none" rtlCol="0">
              <a:spAutoFit/>
            </a:bodyPr>
            <a:lstStyle/>
            <a:p>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a:t>
              </a:r>
            </a:p>
          </p:txBody>
        </p:sp>
      </p:grpSp>
      <p:grpSp>
        <p:nvGrpSpPr>
          <p:cNvPr id="44" name="Group 43">
            <a:extLst>
              <a:ext uri="{FF2B5EF4-FFF2-40B4-BE49-F238E27FC236}">
                <a16:creationId xmlns:a16="http://schemas.microsoft.com/office/drawing/2014/main" id="{1904F774-B9B8-47DC-B7DB-C706088988BD}"/>
              </a:ext>
            </a:extLst>
          </p:cNvPr>
          <p:cNvGrpSpPr/>
          <p:nvPr/>
        </p:nvGrpSpPr>
        <p:grpSpPr>
          <a:xfrm>
            <a:off x="3184332" y="2711852"/>
            <a:ext cx="1708433" cy="2196647"/>
            <a:chOff x="3968428" y="2469946"/>
            <a:chExt cx="2222165" cy="2857186"/>
          </a:xfrm>
        </p:grpSpPr>
        <p:grpSp>
          <p:nvGrpSpPr>
            <p:cNvPr id="30" name="Group 29">
              <a:extLst>
                <a:ext uri="{FF2B5EF4-FFF2-40B4-BE49-F238E27FC236}">
                  <a16:creationId xmlns:a16="http://schemas.microsoft.com/office/drawing/2014/main" id="{83C9C61C-E8A1-4555-A42E-3867816C484E}"/>
                </a:ext>
              </a:extLst>
            </p:cNvPr>
            <p:cNvGrpSpPr/>
            <p:nvPr/>
          </p:nvGrpSpPr>
          <p:grpSpPr>
            <a:xfrm>
              <a:off x="3968428" y="2469946"/>
              <a:ext cx="2222165" cy="2857186"/>
              <a:chOff x="1593090" y="2338552"/>
              <a:chExt cx="2222165" cy="2857186"/>
            </a:xfrm>
          </p:grpSpPr>
          <p:pic>
            <p:nvPicPr>
              <p:cNvPr id="22" name="Picture 21">
                <a:extLst>
                  <a:ext uri="{FF2B5EF4-FFF2-40B4-BE49-F238E27FC236}">
                    <a16:creationId xmlns:a16="http://schemas.microsoft.com/office/drawing/2014/main" id="{B6ED5E86-67B4-46B4-97ED-E9A3ABE2D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90" y="2338552"/>
                <a:ext cx="2222165" cy="2174388"/>
              </a:xfrm>
              <a:prstGeom prst="rect">
                <a:avLst/>
              </a:prstGeom>
            </p:spPr>
          </p:pic>
          <p:sp>
            <p:nvSpPr>
              <p:cNvPr id="23" name="Rectangle: Top Corners Rounded 22">
                <a:extLst>
                  <a:ext uri="{FF2B5EF4-FFF2-40B4-BE49-F238E27FC236}">
                    <a16:creationId xmlns:a16="http://schemas.microsoft.com/office/drawing/2014/main" id="{898A5226-B450-4AF2-956A-E3C1CBA88B99}"/>
                  </a:ext>
                </a:extLst>
              </p:cNvPr>
              <p:cNvSpPr/>
              <p:nvPr/>
            </p:nvSpPr>
            <p:spPr>
              <a:xfrm rot="10800000">
                <a:off x="1593090" y="4512940"/>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34" name="TextBox 33">
              <a:extLst>
                <a:ext uri="{FF2B5EF4-FFF2-40B4-BE49-F238E27FC236}">
                  <a16:creationId xmlns:a16="http://schemas.microsoft.com/office/drawing/2014/main" id="{EE224C8A-CAF1-42EE-8EF9-318502401254}"/>
                </a:ext>
              </a:extLst>
            </p:cNvPr>
            <p:cNvSpPr txBox="1"/>
            <p:nvPr/>
          </p:nvSpPr>
          <p:spPr>
            <a:xfrm>
              <a:off x="4139197" y="4799753"/>
              <a:ext cx="1894627" cy="480391"/>
            </a:xfrm>
            <a:prstGeom prst="rect">
              <a:avLst/>
            </a:prstGeom>
            <a:noFill/>
          </p:spPr>
          <p:txBody>
            <a:bodyPr wrap="none" rtlCol="0">
              <a:spAutoFit/>
            </a:bodyPr>
            <a:lstStyle/>
            <a:p>
              <a:pPr algn="ctr"/>
              <a:r>
                <a:rPr lang="fr-BE" dirty="0">
                  <a:solidFill>
                    <a:schemeClr val="bg1"/>
                  </a:solidFill>
                </a:rPr>
                <a:t>Simplification</a:t>
              </a:r>
            </a:p>
          </p:txBody>
        </p:sp>
      </p:grpSp>
      <p:grpSp>
        <p:nvGrpSpPr>
          <p:cNvPr id="45" name="Group 44">
            <a:extLst>
              <a:ext uri="{FF2B5EF4-FFF2-40B4-BE49-F238E27FC236}">
                <a16:creationId xmlns:a16="http://schemas.microsoft.com/office/drawing/2014/main" id="{59CD9E23-A8CC-457A-8160-071AC3C59AA4}"/>
              </a:ext>
            </a:extLst>
          </p:cNvPr>
          <p:cNvGrpSpPr/>
          <p:nvPr/>
        </p:nvGrpSpPr>
        <p:grpSpPr>
          <a:xfrm>
            <a:off x="7253966" y="2711852"/>
            <a:ext cx="1708434" cy="2194627"/>
            <a:chOff x="6814283" y="2472574"/>
            <a:chExt cx="2222165" cy="2854558"/>
          </a:xfrm>
        </p:grpSpPr>
        <p:grpSp>
          <p:nvGrpSpPr>
            <p:cNvPr id="37" name="Group 36">
              <a:extLst>
                <a:ext uri="{FF2B5EF4-FFF2-40B4-BE49-F238E27FC236}">
                  <a16:creationId xmlns:a16="http://schemas.microsoft.com/office/drawing/2014/main" id="{973316DA-A05B-4D77-A6B8-7510B1BA114B}"/>
                </a:ext>
              </a:extLst>
            </p:cNvPr>
            <p:cNvGrpSpPr/>
            <p:nvPr/>
          </p:nvGrpSpPr>
          <p:grpSpPr>
            <a:xfrm>
              <a:off x="6814283" y="2472574"/>
              <a:ext cx="2222165" cy="2854558"/>
              <a:chOff x="7066532" y="2429294"/>
              <a:chExt cx="2222165" cy="2854558"/>
            </a:xfrm>
          </p:grpSpPr>
          <p:pic>
            <p:nvPicPr>
              <p:cNvPr id="35" name="Picture 34">
                <a:extLst>
                  <a:ext uri="{FF2B5EF4-FFF2-40B4-BE49-F238E27FC236}">
                    <a16:creationId xmlns:a16="http://schemas.microsoft.com/office/drawing/2014/main" id="{B1491637-430A-4906-A583-BF20FA5D9EAB}"/>
                  </a:ext>
                </a:extLst>
              </p:cNvPr>
              <p:cNvPicPr>
                <a:picLocks noChangeAspect="1"/>
              </p:cNvPicPr>
              <p:nvPr/>
            </p:nvPicPr>
            <p:blipFill>
              <a:blip r:embed="rId5"/>
              <a:stretch>
                <a:fillRect/>
              </a:stretch>
            </p:blipFill>
            <p:spPr>
              <a:xfrm>
                <a:off x="7066533" y="2429294"/>
                <a:ext cx="2222164" cy="2174388"/>
              </a:xfrm>
              <a:prstGeom prst="rect">
                <a:avLst/>
              </a:prstGeom>
            </p:spPr>
          </p:pic>
          <p:sp>
            <p:nvSpPr>
              <p:cNvPr id="36" name="Rectangle: Top Corners Rounded 35">
                <a:extLst>
                  <a:ext uri="{FF2B5EF4-FFF2-40B4-BE49-F238E27FC236}">
                    <a16:creationId xmlns:a16="http://schemas.microsoft.com/office/drawing/2014/main" id="{B7F436F7-CDD7-40A9-8217-3FC36DA1F4D9}"/>
                  </a:ext>
                </a:extLst>
              </p:cNvPr>
              <p:cNvSpPr/>
              <p:nvPr/>
            </p:nvSpPr>
            <p:spPr>
              <a:xfrm rot="10800000">
                <a:off x="7066532" y="460105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38" name="TextBox 37">
              <a:extLst>
                <a:ext uri="{FF2B5EF4-FFF2-40B4-BE49-F238E27FC236}">
                  <a16:creationId xmlns:a16="http://schemas.microsoft.com/office/drawing/2014/main" id="{32095C53-4CFB-4170-913C-3120C6921142}"/>
                </a:ext>
              </a:extLst>
            </p:cNvPr>
            <p:cNvSpPr txBox="1"/>
            <p:nvPr/>
          </p:nvSpPr>
          <p:spPr>
            <a:xfrm>
              <a:off x="6885554" y="4799753"/>
              <a:ext cx="2093622" cy="480391"/>
            </a:xfrm>
            <a:prstGeom prst="rect">
              <a:avLst/>
            </a:prstGeom>
            <a:noFill/>
          </p:spPr>
          <p:txBody>
            <a:bodyPr wrap="none" rtlCol="0">
              <a:spAutoFit/>
            </a:bodyPr>
            <a:lstStyle/>
            <a:p>
              <a:pPr algn="ctr"/>
              <a:r>
                <a:rPr lang="fr-BE" dirty="0" err="1">
                  <a:solidFill>
                    <a:schemeClr val="bg1"/>
                  </a:solidFill>
                </a:rPr>
                <a:t>Personalization</a:t>
              </a:r>
              <a:endParaRPr lang="fr-BE" dirty="0">
                <a:solidFill>
                  <a:schemeClr val="bg1"/>
                </a:solidFill>
              </a:endParaRPr>
            </a:p>
          </p:txBody>
        </p:sp>
      </p:grpSp>
      <p:grpSp>
        <p:nvGrpSpPr>
          <p:cNvPr id="46" name="Group 45">
            <a:extLst>
              <a:ext uri="{FF2B5EF4-FFF2-40B4-BE49-F238E27FC236}">
                <a16:creationId xmlns:a16="http://schemas.microsoft.com/office/drawing/2014/main" id="{59050FE9-0D29-40FF-825A-91AF227C31D5}"/>
              </a:ext>
            </a:extLst>
          </p:cNvPr>
          <p:cNvGrpSpPr/>
          <p:nvPr/>
        </p:nvGrpSpPr>
        <p:grpSpPr>
          <a:xfrm>
            <a:off x="9379445" y="2711852"/>
            <a:ext cx="1708433" cy="2196647"/>
            <a:chOff x="9717587" y="2469946"/>
            <a:chExt cx="2222164" cy="2857186"/>
          </a:xfrm>
        </p:grpSpPr>
        <p:grpSp>
          <p:nvGrpSpPr>
            <p:cNvPr id="41" name="Group 40">
              <a:extLst>
                <a:ext uri="{FF2B5EF4-FFF2-40B4-BE49-F238E27FC236}">
                  <a16:creationId xmlns:a16="http://schemas.microsoft.com/office/drawing/2014/main" id="{1F8F8050-4B96-4574-9D78-0514052A3559}"/>
                </a:ext>
              </a:extLst>
            </p:cNvPr>
            <p:cNvGrpSpPr/>
            <p:nvPr/>
          </p:nvGrpSpPr>
          <p:grpSpPr>
            <a:xfrm>
              <a:off x="9717587" y="2469946"/>
              <a:ext cx="2222164" cy="2857186"/>
              <a:chOff x="9756054" y="2426666"/>
              <a:chExt cx="2222164" cy="2857186"/>
            </a:xfrm>
          </p:grpSpPr>
          <p:pic>
            <p:nvPicPr>
              <p:cNvPr id="39" name="Picture 38">
                <a:extLst>
                  <a:ext uri="{FF2B5EF4-FFF2-40B4-BE49-F238E27FC236}">
                    <a16:creationId xmlns:a16="http://schemas.microsoft.com/office/drawing/2014/main" id="{745822D4-EA14-4DC6-846D-3E16FFAEDCC4}"/>
                  </a:ext>
                </a:extLst>
              </p:cNvPr>
              <p:cNvPicPr>
                <a:picLocks noChangeAspect="1"/>
              </p:cNvPicPr>
              <p:nvPr/>
            </p:nvPicPr>
            <p:blipFill>
              <a:blip r:embed="rId6"/>
              <a:stretch>
                <a:fillRect/>
              </a:stretch>
            </p:blipFill>
            <p:spPr>
              <a:xfrm>
                <a:off x="9756055" y="2426666"/>
                <a:ext cx="2222163" cy="2177026"/>
              </a:xfrm>
              <a:prstGeom prst="rect">
                <a:avLst/>
              </a:prstGeom>
            </p:spPr>
          </p:pic>
          <p:sp>
            <p:nvSpPr>
              <p:cNvPr id="40" name="Rectangle: Top Corners Rounded 39">
                <a:extLst>
                  <a:ext uri="{FF2B5EF4-FFF2-40B4-BE49-F238E27FC236}">
                    <a16:creationId xmlns:a16="http://schemas.microsoft.com/office/drawing/2014/main" id="{AB7B108B-BE15-459A-B2D4-3AA69DDC2585}"/>
                  </a:ext>
                </a:extLst>
              </p:cNvPr>
              <p:cNvSpPr/>
              <p:nvPr/>
            </p:nvSpPr>
            <p:spPr>
              <a:xfrm rot="10800000">
                <a:off x="9756054" y="460105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42" name="TextBox 41">
              <a:extLst>
                <a:ext uri="{FF2B5EF4-FFF2-40B4-BE49-F238E27FC236}">
                  <a16:creationId xmlns:a16="http://schemas.microsoft.com/office/drawing/2014/main" id="{7A325866-3C35-45E9-A5A4-6941489AB3D3}"/>
                </a:ext>
              </a:extLst>
            </p:cNvPr>
            <p:cNvSpPr txBox="1"/>
            <p:nvPr/>
          </p:nvSpPr>
          <p:spPr>
            <a:xfrm>
              <a:off x="9944263" y="4799753"/>
              <a:ext cx="1808556" cy="480391"/>
            </a:xfrm>
            <a:prstGeom prst="rect">
              <a:avLst/>
            </a:prstGeom>
            <a:noFill/>
          </p:spPr>
          <p:txBody>
            <a:bodyPr wrap="none" rtlCol="0">
              <a:spAutoFit/>
            </a:bodyPr>
            <a:lstStyle/>
            <a:p>
              <a:pPr algn="ctr"/>
              <a:r>
                <a:rPr lang="fr-BE" dirty="0" err="1">
                  <a:solidFill>
                    <a:schemeClr val="bg1"/>
                  </a:solidFill>
                </a:rPr>
                <a:t>Convenience</a:t>
              </a:r>
              <a:endParaRPr lang="fr-BE" dirty="0">
                <a:solidFill>
                  <a:schemeClr val="bg1"/>
                </a:solidFill>
              </a:endParaRPr>
            </a:p>
          </p:txBody>
        </p:sp>
      </p:grpSp>
      <p:grpSp>
        <p:nvGrpSpPr>
          <p:cNvPr id="53" name="Group 52">
            <a:extLst>
              <a:ext uri="{FF2B5EF4-FFF2-40B4-BE49-F238E27FC236}">
                <a16:creationId xmlns:a16="http://schemas.microsoft.com/office/drawing/2014/main" id="{84EA4EEB-B2D8-4917-B017-2F5DAF816783}"/>
              </a:ext>
            </a:extLst>
          </p:cNvPr>
          <p:cNvGrpSpPr/>
          <p:nvPr/>
        </p:nvGrpSpPr>
        <p:grpSpPr>
          <a:xfrm>
            <a:off x="5211056" y="2711852"/>
            <a:ext cx="1708433" cy="2196647"/>
            <a:chOff x="1122571" y="2469946"/>
            <a:chExt cx="2222164" cy="2857186"/>
          </a:xfrm>
        </p:grpSpPr>
        <p:grpSp>
          <p:nvGrpSpPr>
            <p:cNvPr id="54" name="Group 53">
              <a:extLst>
                <a:ext uri="{FF2B5EF4-FFF2-40B4-BE49-F238E27FC236}">
                  <a16:creationId xmlns:a16="http://schemas.microsoft.com/office/drawing/2014/main" id="{3D891F20-2F9E-4B98-ADB6-AC26AF96D039}"/>
                </a:ext>
              </a:extLst>
            </p:cNvPr>
            <p:cNvGrpSpPr/>
            <p:nvPr/>
          </p:nvGrpSpPr>
          <p:grpSpPr>
            <a:xfrm>
              <a:off x="1122571" y="2469946"/>
              <a:ext cx="2222164" cy="2857186"/>
              <a:chOff x="2615041" y="2874341"/>
              <a:chExt cx="2222164" cy="2857186"/>
            </a:xfrm>
          </p:grpSpPr>
          <p:pic>
            <p:nvPicPr>
              <p:cNvPr id="59" name="Picture 58">
                <a:extLst>
                  <a:ext uri="{FF2B5EF4-FFF2-40B4-BE49-F238E27FC236}">
                    <a16:creationId xmlns:a16="http://schemas.microsoft.com/office/drawing/2014/main" id="{D9AEC68A-AAEA-4FC3-98DE-E30906520CF5}"/>
                  </a:ext>
                </a:extLst>
              </p:cNvPr>
              <p:cNvPicPr>
                <a:picLocks noChangeAspect="1"/>
              </p:cNvPicPr>
              <p:nvPr/>
            </p:nvPicPr>
            <p:blipFill>
              <a:blip r:embed="rId7"/>
              <a:stretch>
                <a:fillRect/>
              </a:stretch>
            </p:blipFill>
            <p:spPr>
              <a:xfrm>
                <a:off x="2615041" y="2874341"/>
                <a:ext cx="2222164" cy="2174388"/>
              </a:xfrm>
              <a:prstGeom prst="rect">
                <a:avLst/>
              </a:prstGeom>
            </p:spPr>
          </p:pic>
          <p:sp>
            <p:nvSpPr>
              <p:cNvPr id="60" name="Rectangle: Top Corners Rounded 59">
                <a:extLst>
                  <a:ext uri="{FF2B5EF4-FFF2-40B4-BE49-F238E27FC236}">
                    <a16:creationId xmlns:a16="http://schemas.microsoft.com/office/drawing/2014/main" id="{2D1B99A3-DE29-4188-B4C7-F63ABFDAB7D2}"/>
                  </a:ext>
                </a:extLst>
              </p:cNvPr>
              <p:cNvSpPr/>
              <p:nvPr/>
            </p:nvSpPr>
            <p:spPr>
              <a:xfrm rot="10800000">
                <a:off x="2615041" y="5048729"/>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grpSp>
        <p:sp>
          <p:nvSpPr>
            <p:cNvPr id="55" name="TextBox 54">
              <a:extLst>
                <a:ext uri="{FF2B5EF4-FFF2-40B4-BE49-F238E27FC236}">
                  <a16:creationId xmlns:a16="http://schemas.microsoft.com/office/drawing/2014/main" id="{DAF8E6FB-950C-402A-96BE-9FB93AA5D23D}"/>
                </a:ext>
              </a:extLst>
            </p:cNvPr>
            <p:cNvSpPr txBox="1"/>
            <p:nvPr/>
          </p:nvSpPr>
          <p:spPr>
            <a:xfrm>
              <a:off x="1482871" y="4799753"/>
              <a:ext cx="1550513" cy="480391"/>
            </a:xfrm>
            <a:prstGeom prst="rect">
              <a:avLst/>
            </a:prstGeom>
            <a:noFill/>
          </p:spPr>
          <p:txBody>
            <a:bodyPr wrap="none" rtlCol="0">
              <a:spAutoFit/>
            </a:bodyPr>
            <a:lstStyle/>
            <a:p>
              <a:pPr algn="ctr"/>
              <a:r>
                <a:rPr lang="fr-BE" dirty="0" err="1">
                  <a:solidFill>
                    <a:schemeClr val="bg1"/>
                  </a:solidFill>
                </a:rPr>
                <a:t>Users</a:t>
              </a:r>
              <a:r>
                <a:rPr lang="fr-BE" dirty="0">
                  <a:solidFill>
                    <a:schemeClr val="bg1"/>
                  </a:solidFill>
                </a:rPr>
                <a:t> Data</a:t>
              </a:r>
            </a:p>
          </p:txBody>
        </p:sp>
      </p:grpSp>
      <p:grpSp>
        <p:nvGrpSpPr>
          <p:cNvPr id="9" name="Group 8">
            <a:extLst>
              <a:ext uri="{FF2B5EF4-FFF2-40B4-BE49-F238E27FC236}">
                <a16:creationId xmlns:a16="http://schemas.microsoft.com/office/drawing/2014/main" id="{3BD7FA8A-4867-42DC-844B-7EE9337B5E24}"/>
              </a:ext>
            </a:extLst>
          </p:cNvPr>
          <p:cNvGrpSpPr/>
          <p:nvPr/>
        </p:nvGrpSpPr>
        <p:grpSpPr>
          <a:xfrm>
            <a:off x="1154177" y="2711852"/>
            <a:ext cx="1708435" cy="2198675"/>
            <a:chOff x="376858" y="2602739"/>
            <a:chExt cx="1708435" cy="2198675"/>
          </a:xfrm>
        </p:grpSpPr>
        <p:grpSp>
          <p:nvGrpSpPr>
            <p:cNvPr id="43" name="Group 42">
              <a:extLst>
                <a:ext uri="{FF2B5EF4-FFF2-40B4-BE49-F238E27FC236}">
                  <a16:creationId xmlns:a16="http://schemas.microsoft.com/office/drawing/2014/main" id="{2E07FB22-A0B9-41B7-949D-A761E7CEF75B}"/>
                </a:ext>
              </a:extLst>
            </p:cNvPr>
            <p:cNvGrpSpPr/>
            <p:nvPr/>
          </p:nvGrpSpPr>
          <p:grpSpPr>
            <a:xfrm>
              <a:off x="376860" y="4276469"/>
              <a:ext cx="1708433" cy="524945"/>
              <a:chOff x="1122571" y="4644334"/>
              <a:chExt cx="2222164" cy="682798"/>
            </a:xfrm>
          </p:grpSpPr>
          <p:sp>
            <p:nvSpPr>
              <p:cNvPr id="31" name="Rectangle: Top Corners Rounded 30">
                <a:extLst>
                  <a:ext uri="{FF2B5EF4-FFF2-40B4-BE49-F238E27FC236}">
                    <a16:creationId xmlns:a16="http://schemas.microsoft.com/office/drawing/2014/main" id="{CF6DB4F0-6C24-4110-8094-F189606E0754}"/>
                  </a:ext>
                </a:extLst>
              </p:cNvPr>
              <p:cNvSpPr/>
              <p:nvPr/>
            </p:nvSpPr>
            <p:spPr>
              <a:xfrm rot="10800000">
                <a:off x="1122571" y="464433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33" name="TextBox 32">
                <a:extLst>
                  <a:ext uri="{FF2B5EF4-FFF2-40B4-BE49-F238E27FC236}">
                    <a16:creationId xmlns:a16="http://schemas.microsoft.com/office/drawing/2014/main" id="{2F36057B-BA77-41B8-9B55-4653C1ADC0B9}"/>
                  </a:ext>
                </a:extLst>
              </p:cNvPr>
              <p:cNvSpPr txBox="1"/>
              <p:nvPr/>
            </p:nvSpPr>
            <p:spPr>
              <a:xfrm>
                <a:off x="1441834" y="4799753"/>
                <a:ext cx="1632580" cy="480391"/>
              </a:xfrm>
              <a:prstGeom prst="rect">
                <a:avLst/>
              </a:prstGeom>
              <a:noFill/>
            </p:spPr>
            <p:txBody>
              <a:bodyPr wrap="none" rtlCol="0">
                <a:spAutoFit/>
              </a:bodyPr>
              <a:lstStyle/>
              <a:p>
                <a:pPr algn="ctr"/>
                <a:r>
                  <a:rPr lang="fr-BE" dirty="0">
                    <a:solidFill>
                      <a:schemeClr val="bg1"/>
                    </a:solidFill>
                  </a:rPr>
                  <a:t>Mobile Age</a:t>
                </a:r>
              </a:p>
            </p:txBody>
          </p:sp>
        </p:grpSp>
        <p:pic>
          <p:nvPicPr>
            <p:cNvPr id="8" name="Picture 7">
              <a:extLst>
                <a:ext uri="{FF2B5EF4-FFF2-40B4-BE49-F238E27FC236}">
                  <a16:creationId xmlns:a16="http://schemas.microsoft.com/office/drawing/2014/main" id="{7E6D83AF-93CA-441E-A35E-ACAC56194B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858" y="2602739"/>
              <a:ext cx="1708431" cy="1673730"/>
            </a:xfrm>
            <a:prstGeom prst="rect">
              <a:avLst/>
            </a:prstGeom>
          </p:spPr>
        </p:pic>
      </p:grpSp>
      <p:grpSp>
        <p:nvGrpSpPr>
          <p:cNvPr id="28" name="Group 27">
            <a:extLst>
              <a:ext uri="{FF2B5EF4-FFF2-40B4-BE49-F238E27FC236}">
                <a16:creationId xmlns:a16="http://schemas.microsoft.com/office/drawing/2014/main" id="{BABC6AF4-9192-4F0A-B051-27954B718069}"/>
              </a:ext>
            </a:extLst>
          </p:cNvPr>
          <p:cNvGrpSpPr/>
          <p:nvPr/>
        </p:nvGrpSpPr>
        <p:grpSpPr>
          <a:xfrm>
            <a:off x="-10289628" y="0"/>
            <a:ext cx="12280555" cy="6858000"/>
            <a:chOff x="-10289628" y="0"/>
            <a:chExt cx="12280555" cy="6858000"/>
          </a:xfrm>
        </p:grpSpPr>
        <p:grpSp>
          <p:nvGrpSpPr>
            <p:cNvPr id="61" name="Group 60">
              <a:extLst>
                <a:ext uri="{FF2B5EF4-FFF2-40B4-BE49-F238E27FC236}">
                  <a16:creationId xmlns:a16="http://schemas.microsoft.com/office/drawing/2014/main" id="{AC752B7F-1E80-417D-AE38-937B9A62DFA2}"/>
                </a:ext>
              </a:extLst>
            </p:cNvPr>
            <p:cNvGrpSpPr/>
            <p:nvPr/>
          </p:nvGrpSpPr>
          <p:grpSpPr>
            <a:xfrm>
              <a:off x="-10289628" y="0"/>
              <a:ext cx="12280555" cy="6858000"/>
              <a:chOff x="0" y="0"/>
              <a:chExt cx="9474740" cy="6858000"/>
            </a:xfrm>
            <a:solidFill>
              <a:srgbClr val="F5F7F6"/>
            </a:solidFill>
            <a:effectLst>
              <a:outerShdw blurRad="50800" dist="38100" dir="5400000" algn="t" rotWithShape="0">
                <a:prstClr val="black">
                  <a:alpha val="40000"/>
                </a:prstClr>
              </a:outerShdw>
            </a:effectLst>
          </p:grpSpPr>
          <p:sp>
            <p:nvSpPr>
              <p:cNvPr id="62" name="Rectangle 61">
                <a:extLst>
                  <a:ext uri="{FF2B5EF4-FFF2-40B4-BE49-F238E27FC236}">
                    <a16:creationId xmlns:a16="http://schemas.microsoft.com/office/drawing/2014/main" id="{54CAFFEB-8EF9-4664-814D-78517258F2E2}"/>
                  </a:ext>
                </a:extLst>
              </p:cNvPr>
              <p:cNvSpPr/>
              <p:nvPr/>
            </p:nvSpPr>
            <p:spPr>
              <a:xfrm>
                <a:off x="0" y="0"/>
                <a:ext cx="862843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Rectangle: Top Corners Rounded 62">
                <a:extLst>
                  <a:ext uri="{FF2B5EF4-FFF2-40B4-BE49-F238E27FC236}">
                    <a16:creationId xmlns:a16="http://schemas.microsoft.com/office/drawing/2014/main" id="{77398163-9CA6-4577-9D6B-D4C6F5C77E0D}"/>
                  </a:ext>
                </a:extLst>
              </p:cNvPr>
              <p:cNvSpPr/>
              <p:nvPr/>
            </p:nvSpPr>
            <p:spPr>
              <a:xfrm rot="5400000">
                <a:off x="8239327" y="389107"/>
                <a:ext cx="1624520" cy="84630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64" name="Group 63">
              <a:extLst>
                <a:ext uri="{FF2B5EF4-FFF2-40B4-BE49-F238E27FC236}">
                  <a16:creationId xmlns:a16="http://schemas.microsoft.com/office/drawing/2014/main" id="{76BBB2EC-A466-45B7-BC0E-3C6C9499DE7A}"/>
                </a:ext>
              </a:extLst>
            </p:cNvPr>
            <p:cNvGrpSpPr/>
            <p:nvPr/>
          </p:nvGrpSpPr>
          <p:grpSpPr>
            <a:xfrm>
              <a:off x="-10289628" y="357351"/>
              <a:ext cx="6348999" cy="909817"/>
              <a:chOff x="5530" y="578564"/>
              <a:chExt cx="7230332" cy="909817"/>
            </a:xfrm>
          </p:grpSpPr>
          <p:grpSp>
            <p:nvGrpSpPr>
              <p:cNvPr id="65" name="Group 64">
                <a:extLst>
                  <a:ext uri="{FF2B5EF4-FFF2-40B4-BE49-F238E27FC236}">
                    <a16:creationId xmlns:a16="http://schemas.microsoft.com/office/drawing/2014/main" id="{669DA33C-722E-408F-8338-A41BA779B33B}"/>
                  </a:ext>
                </a:extLst>
              </p:cNvPr>
              <p:cNvGrpSpPr/>
              <p:nvPr/>
            </p:nvGrpSpPr>
            <p:grpSpPr>
              <a:xfrm rot="10800000">
                <a:off x="5530" y="578564"/>
                <a:ext cx="7230332" cy="909817"/>
                <a:chOff x="4961668" y="357351"/>
                <a:chExt cx="7230332" cy="909817"/>
              </a:xfrm>
            </p:grpSpPr>
            <p:sp>
              <p:nvSpPr>
                <p:cNvPr id="67" name="Rectangle 66">
                  <a:extLst>
                    <a:ext uri="{FF2B5EF4-FFF2-40B4-BE49-F238E27FC236}">
                      <a16:creationId xmlns:a16="http://schemas.microsoft.com/office/drawing/2014/main" id="{A1877EEA-40FA-4328-87F9-9264721F4F1E}"/>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8" name="Rectangle: Top Corners Rounded 67">
                  <a:extLst>
                    <a:ext uri="{FF2B5EF4-FFF2-40B4-BE49-F238E27FC236}">
                      <a16:creationId xmlns:a16="http://schemas.microsoft.com/office/drawing/2014/main" id="{46B915AA-3837-4C69-A4B4-BAF40EA8851F}"/>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66" name="TextBox 65">
                <a:extLst>
                  <a:ext uri="{FF2B5EF4-FFF2-40B4-BE49-F238E27FC236}">
                    <a16:creationId xmlns:a16="http://schemas.microsoft.com/office/drawing/2014/main" id="{0242DAC8-F734-4933-A733-2254CDD84A62}"/>
                  </a:ext>
                </a:extLst>
              </p:cNvPr>
              <p:cNvSpPr txBox="1"/>
              <p:nvPr/>
            </p:nvSpPr>
            <p:spPr>
              <a:xfrm>
                <a:off x="518263" y="833416"/>
                <a:ext cx="4465595" cy="400110"/>
              </a:xfrm>
              <a:prstGeom prst="rect">
                <a:avLst/>
              </a:prstGeom>
              <a:noFill/>
            </p:spPr>
            <p:txBody>
              <a:bodyPr wrap="none" rtlCol="0">
                <a:spAutoFit/>
              </a:bodyPr>
              <a:lstStyle/>
              <a:p>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in business </a:t>
                </a:r>
                <a:r>
                  <a:rPr lang="fr-BE" sz="2000" dirty="0" err="1">
                    <a:solidFill>
                      <a:schemeClr val="bg1"/>
                    </a:solidFill>
                    <a:latin typeface="Montserrat" panose="00000500000000000000" pitchFamily="2" charset="0"/>
                  </a:rPr>
                  <a:t>context</a:t>
                </a:r>
                <a:r>
                  <a:rPr lang="fr-BE" sz="2000" dirty="0">
                    <a:solidFill>
                      <a:schemeClr val="bg1"/>
                    </a:solidFill>
                    <a:latin typeface="Montserrat" panose="00000500000000000000" pitchFamily="2" charset="0"/>
                  </a:rPr>
                  <a:t>?</a:t>
                </a:r>
              </a:p>
            </p:txBody>
          </p:sp>
        </p:grpSp>
        <p:pic>
          <p:nvPicPr>
            <p:cNvPr id="12" name="Picture 11">
              <a:extLst>
                <a:ext uri="{FF2B5EF4-FFF2-40B4-BE49-F238E27FC236}">
                  <a16:creationId xmlns:a16="http://schemas.microsoft.com/office/drawing/2014/main" id="{300CF08D-5B98-40CF-A70F-9395E5171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9394" y="1522022"/>
              <a:ext cx="2285065" cy="2570094"/>
            </a:xfrm>
            <a:prstGeom prst="rect">
              <a:avLst/>
            </a:prstGeom>
          </p:spPr>
        </p:pic>
        <p:pic>
          <p:nvPicPr>
            <p:cNvPr id="21" name="Picture 20">
              <a:extLst>
                <a:ext uri="{FF2B5EF4-FFF2-40B4-BE49-F238E27FC236}">
                  <a16:creationId xmlns:a16="http://schemas.microsoft.com/office/drawing/2014/main" id="{94B9332D-E648-402A-8A72-DB05485886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8481" y="4247516"/>
              <a:ext cx="3510801" cy="2434226"/>
            </a:xfrm>
            <a:prstGeom prst="rect">
              <a:avLst/>
            </a:prstGeom>
          </p:spPr>
        </p:pic>
        <p:pic>
          <p:nvPicPr>
            <p:cNvPr id="25" name="Picture 24">
              <a:extLst>
                <a:ext uri="{FF2B5EF4-FFF2-40B4-BE49-F238E27FC236}">
                  <a16:creationId xmlns:a16="http://schemas.microsoft.com/office/drawing/2014/main" id="{715ECBCD-9DB8-4A73-A580-2650883129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3070" y="1443425"/>
              <a:ext cx="4285887" cy="2416687"/>
            </a:xfrm>
            <a:prstGeom prst="rect">
              <a:avLst/>
            </a:prstGeom>
          </p:spPr>
        </p:pic>
        <p:pic>
          <p:nvPicPr>
            <p:cNvPr id="27" name="Picture 26">
              <a:extLst>
                <a:ext uri="{FF2B5EF4-FFF2-40B4-BE49-F238E27FC236}">
                  <a16:creationId xmlns:a16="http://schemas.microsoft.com/office/drawing/2014/main" id="{B852643E-A61F-4F00-9D47-AD047DCA96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17581" y="4027483"/>
              <a:ext cx="3550860" cy="2663145"/>
            </a:xfrm>
            <a:prstGeom prst="rect">
              <a:avLst/>
            </a:prstGeom>
          </p:spPr>
        </p:pic>
      </p:grpSp>
    </p:spTree>
    <p:extLst>
      <p:ext uri="{BB962C8B-B14F-4D97-AF65-F5344CB8AC3E}">
        <p14:creationId xmlns:p14="http://schemas.microsoft.com/office/powerpoint/2010/main" val="39748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58333E-6 0 L 0.84036 0 " pathEditMode="relative" rAng="0" ptsTypes="AA">
                                      <p:cBhvr>
                                        <p:cTn id="6" dur="2000" fill="hold"/>
                                        <p:tgtEl>
                                          <p:spTgt spid="28"/>
                                        </p:tgtEl>
                                        <p:attrNameLst>
                                          <p:attrName>ppt_x</p:attrName>
                                          <p:attrName>ppt_y</p:attrName>
                                        </p:attrNameLst>
                                      </p:cBhvr>
                                      <p:rCtr x="420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35D98A-632E-4D3F-B47F-61C4855672B9}"/>
              </a:ext>
            </a:extLst>
          </p:cNvPr>
          <p:cNvGrpSpPr/>
          <p:nvPr/>
        </p:nvGrpSpPr>
        <p:grpSpPr>
          <a:xfrm>
            <a:off x="0" y="0"/>
            <a:ext cx="16430846" cy="6858000"/>
            <a:chOff x="0" y="0"/>
            <a:chExt cx="16430846" cy="6858000"/>
          </a:xfrm>
        </p:grpSpPr>
        <p:pic>
          <p:nvPicPr>
            <p:cNvPr id="3" name="Picture 2">
              <a:extLst>
                <a:ext uri="{FF2B5EF4-FFF2-40B4-BE49-F238E27FC236}">
                  <a16:creationId xmlns:a16="http://schemas.microsoft.com/office/drawing/2014/main" id="{44370F25-94D3-424E-B051-AE07790ADDE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238846" y="0"/>
              <a:ext cx="12192000" cy="6858000"/>
            </a:xfrm>
            <a:prstGeom prst="rect">
              <a:avLst/>
            </a:prstGeom>
          </p:spPr>
        </p:pic>
        <p:sp>
          <p:nvSpPr>
            <p:cNvPr id="6" name="Rectangle 5">
              <a:extLst>
                <a:ext uri="{FF2B5EF4-FFF2-40B4-BE49-F238E27FC236}">
                  <a16:creationId xmlns:a16="http://schemas.microsoft.com/office/drawing/2014/main" id="{F82058AB-2BC7-47D1-A401-2E8C1D7B4130}"/>
                </a:ext>
              </a:extLst>
            </p:cNvPr>
            <p:cNvSpPr/>
            <p:nvPr/>
          </p:nvSpPr>
          <p:spPr>
            <a:xfrm>
              <a:off x="0" y="0"/>
              <a:ext cx="835719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8" name="Group 7">
            <a:extLst>
              <a:ext uri="{FF2B5EF4-FFF2-40B4-BE49-F238E27FC236}">
                <a16:creationId xmlns:a16="http://schemas.microsoft.com/office/drawing/2014/main" id="{EA9FFA42-3227-43F8-9743-2B5C33E1658E}"/>
              </a:ext>
            </a:extLst>
          </p:cNvPr>
          <p:cNvGrpSpPr/>
          <p:nvPr/>
        </p:nvGrpSpPr>
        <p:grpSpPr>
          <a:xfrm>
            <a:off x="964018" y="893135"/>
            <a:ext cx="6549656" cy="1584252"/>
            <a:chOff x="1091611" y="1184770"/>
            <a:chExt cx="6549656" cy="2137145"/>
          </a:xfrm>
        </p:grpSpPr>
        <p:sp>
          <p:nvSpPr>
            <p:cNvPr id="4" name="Rectangle: Rounded Corners 3">
              <a:extLst>
                <a:ext uri="{FF2B5EF4-FFF2-40B4-BE49-F238E27FC236}">
                  <a16:creationId xmlns:a16="http://schemas.microsoft.com/office/drawing/2014/main" id="{659F623C-1BEE-4B6E-A814-717D6B7F486B}"/>
                </a:ext>
              </a:extLst>
            </p:cNvPr>
            <p:cNvSpPr/>
            <p:nvPr/>
          </p:nvSpPr>
          <p:spPr>
            <a:xfrm>
              <a:off x="1091611" y="1184770"/>
              <a:ext cx="6549656" cy="2137145"/>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TextBox 4">
              <a:extLst>
                <a:ext uri="{FF2B5EF4-FFF2-40B4-BE49-F238E27FC236}">
                  <a16:creationId xmlns:a16="http://schemas.microsoft.com/office/drawing/2014/main" id="{A3D63FF9-19CF-43FB-8AA5-15B47E410885}"/>
                </a:ext>
              </a:extLst>
            </p:cNvPr>
            <p:cNvSpPr txBox="1"/>
            <p:nvPr/>
          </p:nvSpPr>
          <p:spPr>
            <a:xfrm>
              <a:off x="2026631" y="1561139"/>
              <a:ext cx="4679614" cy="1287084"/>
            </a:xfrm>
            <a:prstGeom prst="rect">
              <a:avLst/>
            </a:prstGeom>
            <a:noFill/>
          </p:spPr>
          <p:txBody>
            <a:bodyPr wrap="none" rtlCol="0">
              <a:spAutoFit/>
            </a:bodyPr>
            <a:lstStyle/>
            <a:p>
              <a:pPr algn="ctr"/>
              <a:r>
                <a:rPr lang="en-US" sz="2800" dirty="0">
                  <a:solidFill>
                    <a:schemeClr val="bg1"/>
                  </a:solidFill>
                  <a:latin typeface="AvenirNext"/>
                </a:rPr>
                <a:t>You too can enjoy the benefits </a:t>
              </a:r>
            </a:p>
            <a:p>
              <a:pPr algn="ctr"/>
              <a:r>
                <a:rPr lang="en-US" sz="2800" dirty="0">
                  <a:solidFill>
                    <a:schemeClr val="bg1"/>
                  </a:solidFill>
                  <a:latin typeface="AvenirNext"/>
                </a:rPr>
                <a:t>of a chatbot</a:t>
              </a:r>
              <a:r>
                <a:rPr lang="fr-BE" sz="2800" dirty="0">
                  <a:solidFill>
                    <a:schemeClr val="bg1"/>
                  </a:solidFill>
                  <a:latin typeface="AvenirNext"/>
                </a:rPr>
                <a:t>...</a:t>
              </a:r>
            </a:p>
          </p:txBody>
        </p:sp>
      </p:grpSp>
      <p:grpSp>
        <p:nvGrpSpPr>
          <p:cNvPr id="9" name="Group 8">
            <a:extLst>
              <a:ext uri="{FF2B5EF4-FFF2-40B4-BE49-F238E27FC236}">
                <a16:creationId xmlns:a16="http://schemas.microsoft.com/office/drawing/2014/main" id="{0078B565-3EF4-4736-9C61-197278235D8D}"/>
              </a:ext>
            </a:extLst>
          </p:cNvPr>
          <p:cNvGrpSpPr/>
          <p:nvPr/>
        </p:nvGrpSpPr>
        <p:grpSpPr>
          <a:xfrm>
            <a:off x="11087878" y="5806304"/>
            <a:ext cx="928716" cy="901740"/>
            <a:chOff x="8437855" y="5025690"/>
            <a:chExt cx="928716" cy="901740"/>
          </a:xfrm>
        </p:grpSpPr>
        <p:pic>
          <p:nvPicPr>
            <p:cNvPr id="10" name="Picture 9">
              <a:extLst>
                <a:ext uri="{FF2B5EF4-FFF2-40B4-BE49-F238E27FC236}">
                  <a16:creationId xmlns:a16="http://schemas.microsoft.com/office/drawing/2014/main" id="{8EA843E7-90DD-45D4-824A-FC73EA2B9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1" name="TextBox 10">
              <a:extLst>
                <a:ext uri="{FF2B5EF4-FFF2-40B4-BE49-F238E27FC236}">
                  <a16:creationId xmlns:a16="http://schemas.microsoft.com/office/drawing/2014/main" id="{2D3E3747-B2A2-4EC4-BE85-03684BE9BEBF}"/>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2" name="Group 1">
            <a:extLst>
              <a:ext uri="{FF2B5EF4-FFF2-40B4-BE49-F238E27FC236}">
                <a16:creationId xmlns:a16="http://schemas.microsoft.com/office/drawing/2014/main" id="{5A3D0CAB-4354-4D3B-8597-691CFE1DB5F4}"/>
              </a:ext>
            </a:extLst>
          </p:cNvPr>
          <p:cNvGrpSpPr/>
          <p:nvPr/>
        </p:nvGrpSpPr>
        <p:grpSpPr>
          <a:xfrm>
            <a:off x="964018" y="2756387"/>
            <a:ext cx="6549656" cy="1584252"/>
            <a:chOff x="7060018" y="2732567"/>
            <a:chExt cx="6549656" cy="1584252"/>
          </a:xfrm>
        </p:grpSpPr>
        <p:sp>
          <p:nvSpPr>
            <p:cNvPr id="15" name="Rectangle: Rounded Corners 14">
              <a:extLst>
                <a:ext uri="{FF2B5EF4-FFF2-40B4-BE49-F238E27FC236}">
                  <a16:creationId xmlns:a16="http://schemas.microsoft.com/office/drawing/2014/main" id="{E87A203D-3D5C-4C06-93BA-250BF988E16A}"/>
                </a:ext>
              </a:extLst>
            </p:cNvPr>
            <p:cNvSpPr/>
            <p:nvPr/>
          </p:nvSpPr>
          <p:spPr>
            <a:xfrm>
              <a:off x="7060018" y="2732567"/>
              <a:ext cx="6549656" cy="1584252"/>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TextBox 15">
              <a:extLst>
                <a:ext uri="{FF2B5EF4-FFF2-40B4-BE49-F238E27FC236}">
                  <a16:creationId xmlns:a16="http://schemas.microsoft.com/office/drawing/2014/main" id="{3CF8F275-03AA-481A-9767-8E53D5E487D8}"/>
                </a:ext>
              </a:extLst>
            </p:cNvPr>
            <p:cNvSpPr txBox="1"/>
            <p:nvPr/>
          </p:nvSpPr>
          <p:spPr>
            <a:xfrm>
              <a:off x="8194195" y="3034304"/>
              <a:ext cx="4281301" cy="954107"/>
            </a:xfrm>
            <a:prstGeom prst="rect">
              <a:avLst/>
            </a:prstGeom>
            <a:noFill/>
          </p:spPr>
          <p:txBody>
            <a:bodyPr wrap="none" rtlCol="0">
              <a:spAutoFit/>
            </a:bodyPr>
            <a:lstStyle/>
            <a:p>
              <a:pPr algn="ctr"/>
              <a:r>
                <a:rPr lang="en-US" sz="2800" dirty="0">
                  <a:solidFill>
                    <a:schemeClr val="bg1"/>
                  </a:solidFill>
                  <a:latin typeface="AvenirNext"/>
                </a:rPr>
                <a:t>and KNNNPJ Chatbot brings </a:t>
              </a:r>
            </a:p>
            <a:p>
              <a:pPr algn="ctr"/>
              <a:r>
                <a:rPr lang="en-US" sz="2800" dirty="0">
                  <a:solidFill>
                    <a:schemeClr val="bg1"/>
                  </a:solidFill>
                  <a:latin typeface="AvenirNext"/>
                </a:rPr>
                <a:t>you the opportunity.</a:t>
              </a:r>
              <a:endParaRPr lang="fr-BE" sz="2800" dirty="0">
                <a:solidFill>
                  <a:schemeClr val="bg1"/>
                </a:solidFill>
                <a:latin typeface="AvenirNext"/>
              </a:endParaRPr>
            </a:p>
          </p:txBody>
        </p:sp>
      </p:grpSp>
      <p:grpSp>
        <p:nvGrpSpPr>
          <p:cNvPr id="17" name="Group 16">
            <a:extLst>
              <a:ext uri="{FF2B5EF4-FFF2-40B4-BE49-F238E27FC236}">
                <a16:creationId xmlns:a16="http://schemas.microsoft.com/office/drawing/2014/main" id="{36E17887-704E-4B0C-A475-F2AB26DE90D4}"/>
              </a:ext>
            </a:extLst>
          </p:cNvPr>
          <p:cNvGrpSpPr/>
          <p:nvPr/>
        </p:nvGrpSpPr>
        <p:grpSpPr>
          <a:xfrm>
            <a:off x="903767" y="4645826"/>
            <a:ext cx="6549656" cy="1584252"/>
            <a:chOff x="7060018" y="2732567"/>
            <a:chExt cx="6549656" cy="1584252"/>
          </a:xfrm>
        </p:grpSpPr>
        <p:sp>
          <p:nvSpPr>
            <p:cNvPr id="18" name="Rectangle: Rounded Corners 17">
              <a:extLst>
                <a:ext uri="{FF2B5EF4-FFF2-40B4-BE49-F238E27FC236}">
                  <a16:creationId xmlns:a16="http://schemas.microsoft.com/office/drawing/2014/main" id="{5F177747-98D6-411F-A7D6-156C60075649}"/>
                </a:ext>
              </a:extLst>
            </p:cNvPr>
            <p:cNvSpPr/>
            <p:nvPr/>
          </p:nvSpPr>
          <p:spPr>
            <a:xfrm>
              <a:off x="7060018" y="2732567"/>
              <a:ext cx="6549656" cy="1584252"/>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TextBox 18">
              <a:extLst>
                <a:ext uri="{FF2B5EF4-FFF2-40B4-BE49-F238E27FC236}">
                  <a16:creationId xmlns:a16="http://schemas.microsoft.com/office/drawing/2014/main" id="{4B0F9AE0-E06A-4CA6-A2ED-9101E025284D}"/>
                </a:ext>
              </a:extLst>
            </p:cNvPr>
            <p:cNvSpPr txBox="1"/>
            <p:nvPr/>
          </p:nvSpPr>
          <p:spPr>
            <a:xfrm>
              <a:off x="8132037" y="3034304"/>
              <a:ext cx="4405630" cy="954107"/>
            </a:xfrm>
            <a:prstGeom prst="rect">
              <a:avLst/>
            </a:prstGeom>
            <a:noFill/>
          </p:spPr>
          <p:txBody>
            <a:bodyPr wrap="none" rtlCol="0">
              <a:spAutoFit/>
            </a:bodyPr>
            <a:lstStyle/>
            <a:p>
              <a:pPr algn="ctr"/>
              <a:r>
                <a:rPr lang="en-US" sz="2800" dirty="0">
                  <a:solidFill>
                    <a:schemeClr val="bg1"/>
                  </a:solidFill>
                  <a:latin typeface="AvenirNext"/>
                </a:rPr>
                <a:t>Our team of developers will </a:t>
              </a:r>
            </a:p>
            <a:p>
              <a:pPr algn="ctr"/>
              <a:r>
                <a:rPr lang="en-US" sz="2800" dirty="0">
                  <a:solidFill>
                    <a:schemeClr val="bg1"/>
                  </a:solidFill>
                  <a:latin typeface="AvenirNext"/>
                </a:rPr>
                <a:t>give you a demo of </a:t>
              </a:r>
              <a:r>
                <a:rPr lang="en-US" sz="2800" dirty="0" err="1">
                  <a:solidFill>
                    <a:schemeClr val="bg1"/>
                  </a:solidFill>
                  <a:latin typeface="AvenirNext"/>
                </a:rPr>
                <a:t>SamBot</a:t>
              </a:r>
              <a:r>
                <a:rPr lang="fr-BE" sz="2800" dirty="0">
                  <a:solidFill>
                    <a:schemeClr val="bg1"/>
                  </a:solidFill>
                  <a:latin typeface="AvenirNext"/>
                </a:rPr>
                <a:t>…</a:t>
              </a:r>
            </a:p>
          </p:txBody>
        </p:sp>
      </p:grpSp>
    </p:spTree>
    <p:extLst>
      <p:ext uri="{BB962C8B-B14F-4D97-AF65-F5344CB8AC3E}">
        <p14:creationId xmlns:p14="http://schemas.microsoft.com/office/powerpoint/2010/main" val="420435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2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3500"/>
                            </p:stCondLst>
                            <p:childTnLst>
                              <p:par>
                                <p:cTn id="13" presetID="10" presetClass="entr" presetSubtype="0" fill="hold" nodeType="afterEffect">
                                  <p:stCondLst>
                                    <p:cond delay="25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DC5F1-8D77-467A-AC8A-29F35346C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530" y="0"/>
            <a:ext cx="7008687" cy="6858000"/>
          </a:xfrm>
          <a:prstGeom prst="rect">
            <a:avLst/>
          </a:prstGeom>
        </p:spPr>
      </p:pic>
      <p:grpSp>
        <p:nvGrpSpPr>
          <p:cNvPr id="4" name="Group 3">
            <a:extLst>
              <a:ext uri="{FF2B5EF4-FFF2-40B4-BE49-F238E27FC236}">
                <a16:creationId xmlns:a16="http://schemas.microsoft.com/office/drawing/2014/main" id="{51C36A81-4DD5-4874-937D-64F621D3745B}"/>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E891098-BCBE-4E67-8B71-89630D1E9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2A3FE2B8-B70D-4BB5-864D-E49A576EFB95}"/>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2" name="TextBox 1">
            <a:extLst>
              <a:ext uri="{FF2B5EF4-FFF2-40B4-BE49-F238E27FC236}">
                <a16:creationId xmlns:a16="http://schemas.microsoft.com/office/drawing/2014/main" id="{7710FEAC-51D4-4298-8AE2-1C7B39F2AEAA}"/>
              </a:ext>
            </a:extLst>
          </p:cNvPr>
          <p:cNvSpPr txBox="1"/>
          <p:nvPr/>
        </p:nvSpPr>
        <p:spPr>
          <a:xfrm>
            <a:off x="5845629" y="2967335"/>
            <a:ext cx="4923014" cy="923330"/>
          </a:xfrm>
          <a:prstGeom prst="rect">
            <a:avLst/>
          </a:prstGeom>
          <a:noFill/>
        </p:spPr>
        <p:txBody>
          <a:bodyPr wrap="none" rtlCol="0">
            <a:spAutoFit/>
          </a:bodyPr>
          <a:lstStyle/>
          <a:p>
            <a:r>
              <a:rPr lang="fr-BE" sz="5400" dirty="0">
                <a:latin typeface="AvenirNext"/>
              </a:rPr>
              <a:t>PRODUCT DEMO</a:t>
            </a:r>
          </a:p>
        </p:txBody>
      </p:sp>
    </p:spTree>
    <p:extLst>
      <p:ext uri="{BB962C8B-B14F-4D97-AF65-F5344CB8AC3E}">
        <p14:creationId xmlns:p14="http://schemas.microsoft.com/office/powerpoint/2010/main" val="276321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EF062-7F7A-4EE9-816E-E9E5EFF1C3AF}"/>
              </a:ext>
            </a:extLst>
          </p:cNvPr>
          <p:cNvSpPr/>
          <p:nvPr/>
        </p:nvSpPr>
        <p:spPr>
          <a:xfrm>
            <a:off x="0" y="0"/>
            <a:ext cx="12192000" cy="6858000"/>
          </a:xfrm>
          <a:prstGeom prst="rect">
            <a:avLst/>
          </a:prstGeom>
          <a:solidFill>
            <a:srgbClr val="5F6673"/>
          </a:solidFill>
          <a:ln>
            <a:solidFill>
              <a:srgbClr val="5F6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3" name="Picture 2">
            <a:extLst>
              <a:ext uri="{FF2B5EF4-FFF2-40B4-BE49-F238E27FC236}">
                <a16:creationId xmlns:a16="http://schemas.microsoft.com/office/drawing/2014/main" id="{0ED6866C-ACEA-4764-9630-AF6F9639E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728" y="834835"/>
            <a:ext cx="6266543" cy="5188329"/>
          </a:xfrm>
          <a:prstGeom prst="rect">
            <a:avLst/>
          </a:prstGeom>
        </p:spPr>
      </p:pic>
      <p:grpSp>
        <p:nvGrpSpPr>
          <p:cNvPr id="14" name="Group 13">
            <a:extLst>
              <a:ext uri="{FF2B5EF4-FFF2-40B4-BE49-F238E27FC236}">
                <a16:creationId xmlns:a16="http://schemas.microsoft.com/office/drawing/2014/main" id="{F03DEA19-9BE5-4338-9087-576EFFB65CF4}"/>
              </a:ext>
            </a:extLst>
          </p:cNvPr>
          <p:cNvGrpSpPr/>
          <p:nvPr/>
        </p:nvGrpSpPr>
        <p:grpSpPr>
          <a:xfrm>
            <a:off x="5270091" y="3254478"/>
            <a:ext cx="3905238" cy="2335161"/>
            <a:chOff x="5270091" y="3254478"/>
            <a:chExt cx="3905238" cy="2335161"/>
          </a:xfrm>
        </p:grpSpPr>
        <p:cxnSp>
          <p:nvCxnSpPr>
            <p:cNvPr id="6" name="Straight Connector 5">
              <a:extLst>
                <a:ext uri="{FF2B5EF4-FFF2-40B4-BE49-F238E27FC236}">
                  <a16:creationId xmlns:a16="http://schemas.microsoft.com/office/drawing/2014/main" id="{C137797F-C48E-49E5-9C4B-6C805965C3DB}"/>
                </a:ext>
              </a:extLst>
            </p:cNvPr>
            <p:cNvCxnSpPr/>
            <p:nvPr/>
          </p:nvCxnSpPr>
          <p:spPr>
            <a:xfrm>
              <a:off x="5270091" y="3254478"/>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6573371-EE7D-4770-8087-F6A121DC7E71}"/>
                </a:ext>
              </a:extLst>
            </p:cNvPr>
            <p:cNvCxnSpPr/>
            <p:nvPr/>
          </p:nvCxnSpPr>
          <p:spPr>
            <a:xfrm>
              <a:off x="5270091" y="4911213"/>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22B355-3612-44BE-ADD5-277170AC6F0B}"/>
                </a:ext>
              </a:extLst>
            </p:cNvPr>
            <p:cNvCxnSpPr/>
            <p:nvPr/>
          </p:nvCxnSpPr>
          <p:spPr>
            <a:xfrm>
              <a:off x="7626616" y="3264311"/>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726A1C-E9A2-4510-9FAE-9CAA145DBE98}"/>
                </a:ext>
              </a:extLst>
            </p:cNvPr>
            <p:cNvCxnSpPr/>
            <p:nvPr/>
          </p:nvCxnSpPr>
          <p:spPr>
            <a:xfrm>
              <a:off x="7577454" y="4911213"/>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EBFD109-943F-4205-9823-FC52D024FE79}"/>
                </a:ext>
              </a:extLst>
            </p:cNvPr>
            <p:cNvSpPr txBox="1"/>
            <p:nvPr/>
          </p:nvSpPr>
          <p:spPr>
            <a:xfrm>
              <a:off x="6095999" y="3270525"/>
              <a:ext cx="679994" cy="646331"/>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6</a:t>
              </a:r>
            </a:p>
            <a:p>
              <a:pPr algn="ctr"/>
              <a:r>
                <a:rPr lang="fr-BE" dirty="0" err="1">
                  <a:solidFill>
                    <a:schemeClr val="bg1"/>
                  </a:solidFill>
                  <a:latin typeface="BentonSans Light" panose="02000503000000020004" pitchFamily="2" charset="0"/>
                </a:rPr>
                <a:t>days</a:t>
              </a:r>
              <a:endParaRPr lang="fr-BE" dirty="0">
                <a:solidFill>
                  <a:schemeClr val="bg1"/>
                </a:solidFill>
                <a:latin typeface="BentonSans Light" panose="02000503000000020004" pitchFamily="2" charset="0"/>
              </a:endParaRPr>
            </a:p>
          </p:txBody>
        </p:sp>
        <p:sp>
          <p:nvSpPr>
            <p:cNvPr id="11" name="TextBox 10">
              <a:extLst>
                <a:ext uri="{FF2B5EF4-FFF2-40B4-BE49-F238E27FC236}">
                  <a16:creationId xmlns:a16="http://schemas.microsoft.com/office/drawing/2014/main" id="{FA051D9C-56B0-4154-81EC-957E00E2FC1E}"/>
                </a:ext>
              </a:extLst>
            </p:cNvPr>
            <p:cNvSpPr txBox="1"/>
            <p:nvPr/>
          </p:nvSpPr>
          <p:spPr>
            <a:xfrm>
              <a:off x="8495335" y="3280358"/>
              <a:ext cx="679994" cy="646331"/>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2</a:t>
              </a:r>
            </a:p>
            <a:p>
              <a:pPr algn="ctr"/>
              <a:r>
                <a:rPr lang="fr-BE" dirty="0" err="1">
                  <a:solidFill>
                    <a:schemeClr val="bg1"/>
                  </a:solidFill>
                  <a:latin typeface="BentonSans Light" panose="02000503000000020004" pitchFamily="2" charset="0"/>
                </a:rPr>
                <a:t>days</a:t>
              </a:r>
              <a:endParaRPr lang="fr-BE" dirty="0">
                <a:solidFill>
                  <a:schemeClr val="bg1"/>
                </a:solidFill>
                <a:latin typeface="BentonSans Light" panose="02000503000000020004" pitchFamily="2" charset="0"/>
              </a:endParaRPr>
            </a:p>
          </p:txBody>
        </p:sp>
        <p:sp>
          <p:nvSpPr>
            <p:cNvPr id="12" name="TextBox 11">
              <a:extLst>
                <a:ext uri="{FF2B5EF4-FFF2-40B4-BE49-F238E27FC236}">
                  <a16:creationId xmlns:a16="http://schemas.microsoft.com/office/drawing/2014/main" id="{7FB665B9-9D6C-4CD5-A8AA-72184E88D8CF}"/>
                </a:ext>
              </a:extLst>
            </p:cNvPr>
            <p:cNvSpPr txBox="1"/>
            <p:nvPr/>
          </p:nvSpPr>
          <p:spPr>
            <a:xfrm>
              <a:off x="6123250" y="5065760"/>
              <a:ext cx="625492" cy="369332"/>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17%</a:t>
              </a:r>
            </a:p>
          </p:txBody>
        </p:sp>
        <p:sp>
          <p:nvSpPr>
            <p:cNvPr id="13" name="TextBox 12">
              <a:extLst>
                <a:ext uri="{FF2B5EF4-FFF2-40B4-BE49-F238E27FC236}">
                  <a16:creationId xmlns:a16="http://schemas.microsoft.com/office/drawing/2014/main" id="{1CEDB0F7-FFC9-4453-9F9A-8E48C269FC16}"/>
                </a:ext>
              </a:extLst>
            </p:cNvPr>
            <p:cNvSpPr txBox="1"/>
            <p:nvPr/>
          </p:nvSpPr>
          <p:spPr>
            <a:xfrm>
              <a:off x="8518578" y="5080509"/>
              <a:ext cx="633507" cy="369332"/>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12%</a:t>
              </a:r>
            </a:p>
          </p:txBody>
        </p:sp>
      </p:grpSp>
      <p:grpSp>
        <p:nvGrpSpPr>
          <p:cNvPr id="40" name="Group 39">
            <a:extLst>
              <a:ext uri="{FF2B5EF4-FFF2-40B4-BE49-F238E27FC236}">
                <a16:creationId xmlns:a16="http://schemas.microsoft.com/office/drawing/2014/main" id="{B3F54362-A396-4BD4-9855-8481F831DACC}"/>
              </a:ext>
            </a:extLst>
          </p:cNvPr>
          <p:cNvGrpSpPr/>
          <p:nvPr/>
        </p:nvGrpSpPr>
        <p:grpSpPr>
          <a:xfrm>
            <a:off x="9748952" y="1008895"/>
            <a:ext cx="1844800" cy="1394530"/>
            <a:chOff x="9748952" y="1008895"/>
            <a:chExt cx="1844800" cy="1394530"/>
          </a:xfrm>
        </p:grpSpPr>
        <p:grpSp>
          <p:nvGrpSpPr>
            <p:cNvPr id="24" name="Group 23">
              <a:extLst>
                <a:ext uri="{FF2B5EF4-FFF2-40B4-BE49-F238E27FC236}">
                  <a16:creationId xmlns:a16="http://schemas.microsoft.com/office/drawing/2014/main" id="{399F3B7B-1EAB-454A-B0FE-72D34280C526}"/>
                </a:ext>
              </a:extLst>
            </p:cNvPr>
            <p:cNvGrpSpPr/>
            <p:nvPr/>
          </p:nvGrpSpPr>
          <p:grpSpPr>
            <a:xfrm>
              <a:off x="10147341" y="1430382"/>
              <a:ext cx="967490" cy="973043"/>
              <a:chOff x="9920216" y="2337830"/>
              <a:chExt cx="967490" cy="973043"/>
            </a:xfrm>
          </p:grpSpPr>
          <p:sp>
            <p:nvSpPr>
              <p:cNvPr id="23" name="Oval 22">
                <a:extLst>
                  <a:ext uri="{FF2B5EF4-FFF2-40B4-BE49-F238E27FC236}">
                    <a16:creationId xmlns:a16="http://schemas.microsoft.com/office/drawing/2014/main" id="{B4508E91-EAAA-4B62-8E0C-BAC01AE8D92D}"/>
                  </a:ext>
                </a:extLst>
              </p:cNvPr>
              <p:cNvSpPr/>
              <p:nvPr/>
            </p:nvSpPr>
            <p:spPr>
              <a:xfrm>
                <a:off x="9920216" y="2337830"/>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22" name="Picture 21">
                <a:extLst>
                  <a:ext uri="{FF2B5EF4-FFF2-40B4-BE49-F238E27FC236}">
                    <a16:creationId xmlns:a16="http://schemas.microsoft.com/office/drawing/2014/main" id="{66AE14E0-D651-44DF-A4C6-D102F9274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795" y="2501185"/>
                <a:ext cx="646331" cy="646331"/>
              </a:xfrm>
              <a:prstGeom prst="rect">
                <a:avLst/>
              </a:prstGeom>
              <a:solidFill>
                <a:schemeClr val="bg1"/>
              </a:solidFill>
            </p:spPr>
          </p:pic>
        </p:grpSp>
        <p:sp>
          <p:nvSpPr>
            <p:cNvPr id="36" name="TextBox 35">
              <a:extLst>
                <a:ext uri="{FF2B5EF4-FFF2-40B4-BE49-F238E27FC236}">
                  <a16:creationId xmlns:a16="http://schemas.microsoft.com/office/drawing/2014/main" id="{1802268A-569A-4CBB-AE9B-2BF8CE8A0761}"/>
                </a:ext>
              </a:extLst>
            </p:cNvPr>
            <p:cNvSpPr txBox="1"/>
            <p:nvPr/>
          </p:nvSpPr>
          <p:spPr>
            <a:xfrm>
              <a:off x="9748952" y="1008895"/>
              <a:ext cx="1844800" cy="307777"/>
            </a:xfrm>
            <a:prstGeom prst="rect">
              <a:avLst/>
            </a:prstGeom>
            <a:noFill/>
          </p:spPr>
          <p:txBody>
            <a:bodyPr wrap="none" rtlCol="0">
              <a:spAutoFit/>
            </a:bodyPr>
            <a:lstStyle/>
            <a:p>
              <a:r>
                <a:rPr lang="fr-BE" sz="1400" dirty="0">
                  <a:solidFill>
                    <a:schemeClr val="bg1"/>
                  </a:solidFill>
                  <a:latin typeface="AvenirNext"/>
                </a:rPr>
                <a:t>Customer engagement</a:t>
              </a:r>
            </a:p>
          </p:txBody>
        </p:sp>
      </p:grpSp>
      <p:grpSp>
        <p:nvGrpSpPr>
          <p:cNvPr id="41" name="Group 40">
            <a:extLst>
              <a:ext uri="{FF2B5EF4-FFF2-40B4-BE49-F238E27FC236}">
                <a16:creationId xmlns:a16="http://schemas.microsoft.com/office/drawing/2014/main" id="{9D1B0C01-932F-4C0D-9AA1-79738D2F788D}"/>
              </a:ext>
            </a:extLst>
          </p:cNvPr>
          <p:cNvGrpSpPr/>
          <p:nvPr/>
        </p:nvGrpSpPr>
        <p:grpSpPr>
          <a:xfrm>
            <a:off x="9938683" y="2627931"/>
            <a:ext cx="1465338" cy="1368601"/>
            <a:chOff x="9938683" y="2627931"/>
            <a:chExt cx="1465338" cy="1368601"/>
          </a:xfrm>
        </p:grpSpPr>
        <p:grpSp>
          <p:nvGrpSpPr>
            <p:cNvPr id="28" name="Group 27">
              <a:extLst>
                <a:ext uri="{FF2B5EF4-FFF2-40B4-BE49-F238E27FC236}">
                  <a16:creationId xmlns:a16="http://schemas.microsoft.com/office/drawing/2014/main" id="{D1600A74-318E-4ED3-A421-0E84814E786A}"/>
                </a:ext>
              </a:extLst>
            </p:cNvPr>
            <p:cNvGrpSpPr/>
            <p:nvPr/>
          </p:nvGrpSpPr>
          <p:grpSpPr>
            <a:xfrm>
              <a:off x="10149307" y="3023489"/>
              <a:ext cx="967490" cy="973043"/>
              <a:chOff x="10148324" y="3252511"/>
              <a:chExt cx="967490" cy="973043"/>
            </a:xfrm>
          </p:grpSpPr>
          <p:sp>
            <p:nvSpPr>
              <p:cNvPr id="27" name="Oval 26">
                <a:extLst>
                  <a:ext uri="{FF2B5EF4-FFF2-40B4-BE49-F238E27FC236}">
                    <a16:creationId xmlns:a16="http://schemas.microsoft.com/office/drawing/2014/main" id="{15FD59CB-197C-4984-BB2D-540A52F0A3D8}"/>
                  </a:ext>
                </a:extLst>
              </p:cNvPr>
              <p:cNvSpPr/>
              <p:nvPr/>
            </p:nvSpPr>
            <p:spPr>
              <a:xfrm>
                <a:off x="10148324" y="3252511"/>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26" name="Picture 25">
                <a:extLst>
                  <a:ext uri="{FF2B5EF4-FFF2-40B4-BE49-F238E27FC236}">
                    <a16:creationId xmlns:a16="http://schemas.microsoft.com/office/drawing/2014/main" id="{D5CAF770-6E2D-4663-89E4-C1F65155C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5315" y="3428689"/>
                <a:ext cx="633508" cy="633508"/>
              </a:xfrm>
              <a:prstGeom prst="rect">
                <a:avLst/>
              </a:prstGeom>
            </p:spPr>
          </p:pic>
        </p:grpSp>
        <p:sp>
          <p:nvSpPr>
            <p:cNvPr id="37" name="TextBox 36">
              <a:extLst>
                <a:ext uri="{FF2B5EF4-FFF2-40B4-BE49-F238E27FC236}">
                  <a16:creationId xmlns:a16="http://schemas.microsoft.com/office/drawing/2014/main" id="{B07C40A9-4041-4F9D-AFDF-A2987714DDDB}"/>
                </a:ext>
              </a:extLst>
            </p:cNvPr>
            <p:cNvSpPr txBox="1"/>
            <p:nvPr/>
          </p:nvSpPr>
          <p:spPr>
            <a:xfrm>
              <a:off x="9938683" y="2627931"/>
              <a:ext cx="1465338" cy="307777"/>
            </a:xfrm>
            <a:prstGeom prst="rect">
              <a:avLst/>
            </a:prstGeom>
            <a:noFill/>
          </p:spPr>
          <p:txBody>
            <a:bodyPr wrap="none" rtlCol="0">
              <a:spAutoFit/>
            </a:bodyPr>
            <a:lstStyle/>
            <a:p>
              <a:r>
                <a:rPr lang="fr-BE" sz="1400" dirty="0">
                  <a:solidFill>
                    <a:schemeClr val="bg1"/>
                  </a:solidFill>
                  <a:latin typeface="AvenirNext"/>
                </a:rPr>
                <a:t>Revenue </a:t>
              </a:r>
              <a:r>
                <a:rPr lang="fr-BE" sz="1400" dirty="0" err="1">
                  <a:solidFill>
                    <a:schemeClr val="bg1"/>
                  </a:solidFill>
                  <a:latin typeface="AvenirNext"/>
                </a:rPr>
                <a:t>increase</a:t>
              </a:r>
              <a:endParaRPr lang="fr-BE" sz="1400" dirty="0">
                <a:solidFill>
                  <a:schemeClr val="bg1"/>
                </a:solidFill>
                <a:latin typeface="AvenirNext"/>
              </a:endParaRPr>
            </a:p>
          </p:txBody>
        </p:sp>
      </p:grpSp>
      <p:grpSp>
        <p:nvGrpSpPr>
          <p:cNvPr id="42" name="Group 41">
            <a:extLst>
              <a:ext uri="{FF2B5EF4-FFF2-40B4-BE49-F238E27FC236}">
                <a16:creationId xmlns:a16="http://schemas.microsoft.com/office/drawing/2014/main" id="{273EF9D9-B9E5-4ABA-A3ED-16AADB8368B9}"/>
              </a:ext>
            </a:extLst>
          </p:cNvPr>
          <p:cNvGrpSpPr/>
          <p:nvPr/>
        </p:nvGrpSpPr>
        <p:grpSpPr>
          <a:xfrm>
            <a:off x="9970263" y="4198748"/>
            <a:ext cx="1321644" cy="1390891"/>
            <a:chOff x="9970263" y="4198748"/>
            <a:chExt cx="1321644" cy="1390891"/>
          </a:xfrm>
        </p:grpSpPr>
        <p:grpSp>
          <p:nvGrpSpPr>
            <p:cNvPr id="34" name="Group 33">
              <a:extLst>
                <a:ext uri="{FF2B5EF4-FFF2-40B4-BE49-F238E27FC236}">
                  <a16:creationId xmlns:a16="http://schemas.microsoft.com/office/drawing/2014/main" id="{66280ACA-5154-4A03-AD4B-176D767EC433}"/>
                </a:ext>
              </a:extLst>
            </p:cNvPr>
            <p:cNvGrpSpPr/>
            <p:nvPr/>
          </p:nvGrpSpPr>
          <p:grpSpPr>
            <a:xfrm>
              <a:off x="10148772" y="4616596"/>
              <a:ext cx="967490" cy="973043"/>
              <a:chOff x="10147789" y="4845618"/>
              <a:chExt cx="967490" cy="973043"/>
            </a:xfrm>
          </p:grpSpPr>
          <p:sp>
            <p:nvSpPr>
              <p:cNvPr id="33" name="Oval 32">
                <a:extLst>
                  <a:ext uri="{FF2B5EF4-FFF2-40B4-BE49-F238E27FC236}">
                    <a16:creationId xmlns:a16="http://schemas.microsoft.com/office/drawing/2014/main" id="{12E43073-5687-4772-A5E8-9CBECC7DB8F9}"/>
                  </a:ext>
                </a:extLst>
              </p:cNvPr>
              <p:cNvSpPr/>
              <p:nvPr/>
            </p:nvSpPr>
            <p:spPr>
              <a:xfrm>
                <a:off x="10147789" y="4845618"/>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30" name="Picture 29">
                <a:extLst>
                  <a:ext uri="{FF2B5EF4-FFF2-40B4-BE49-F238E27FC236}">
                    <a16:creationId xmlns:a16="http://schemas.microsoft.com/office/drawing/2014/main" id="{2B2295F9-8539-414C-9DCF-AAF63D6157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6937" y="5065760"/>
                <a:ext cx="650360" cy="650360"/>
              </a:xfrm>
              <a:prstGeom prst="rect">
                <a:avLst/>
              </a:prstGeom>
            </p:spPr>
          </p:pic>
        </p:grpSp>
        <p:sp>
          <p:nvSpPr>
            <p:cNvPr id="38" name="TextBox 37">
              <a:extLst>
                <a:ext uri="{FF2B5EF4-FFF2-40B4-BE49-F238E27FC236}">
                  <a16:creationId xmlns:a16="http://schemas.microsoft.com/office/drawing/2014/main" id="{885139A2-6F4C-4093-B1E9-AB194D64C0B0}"/>
                </a:ext>
              </a:extLst>
            </p:cNvPr>
            <p:cNvSpPr txBox="1"/>
            <p:nvPr/>
          </p:nvSpPr>
          <p:spPr>
            <a:xfrm>
              <a:off x="9970263" y="4198748"/>
              <a:ext cx="1321644" cy="307777"/>
            </a:xfrm>
            <a:prstGeom prst="rect">
              <a:avLst/>
            </a:prstGeom>
            <a:noFill/>
          </p:spPr>
          <p:txBody>
            <a:bodyPr wrap="none" rtlCol="0">
              <a:spAutoFit/>
            </a:bodyPr>
            <a:lstStyle/>
            <a:p>
              <a:r>
                <a:rPr lang="fr-BE" sz="1400" dirty="0" err="1">
                  <a:solidFill>
                    <a:schemeClr val="bg1"/>
                  </a:solidFill>
                  <a:latin typeface="AvenirNext"/>
                </a:rPr>
                <a:t>Costs</a:t>
              </a:r>
              <a:r>
                <a:rPr lang="fr-BE" sz="1400" dirty="0">
                  <a:solidFill>
                    <a:schemeClr val="bg1"/>
                  </a:solidFill>
                  <a:latin typeface="AvenirNext"/>
                </a:rPr>
                <a:t> </a:t>
              </a:r>
              <a:r>
                <a:rPr lang="fr-BE" sz="1400" dirty="0" err="1">
                  <a:solidFill>
                    <a:schemeClr val="bg1"/>
                  </a:solidFill>
                  <a:latin typeface="AvenirNext"/>
                </a:rPr>
                <a:t>reduction</a:t>
              </a:r>
              <a:endParaRPr lang="fr-BE" sz="1400" dirty="0">
                <a:solidFill>
                  <a:schemeClr val="bg1"/>
                </a:solidFill>
                <a:latin typeface="AvenirNext"/>
              </a:endParaRPr>
            </a:p>
          </p:txBody>
        </p:sp>
      </p:grpSp>
      <p:grpSp>
        <p:nvGrpSpPr>
          <p:cNvPr id="43" name="Group 42">
            <a:extLst>
              <a:ext uri="{FF2B5EF4-FFF2-40B4-BE49-F238E27FC236}">
                <a16:creationId xmlns:a16="http://schemas.microsoft.com/office/drawing/2014/main" id="{ADCCDFEF-3EC7-4E08-8BFE-22B96C7724E5}"/>
              </a:ext>
            </a:extLst>
          </p:cNvPr>
          <p:cNvGrpSpPr/>
          <p:nvPr/>
        </p:nvGrpSpPr>
        <p:grpSpPr>
          <a:xfrm>
            <a:off x="722987" y="1006722"/>
            <a:ext cx="2034468" cy="1444177"/>
            <a:chOff x="9613851" y="959248"/>
            <a:chExt cx="2034468" cy="1444177"/>
          </a:xfrm>
        </p:grpSpPr>
        <p:grpSp>
          <p:nvGrpSpPr>
            <p:cNvPr id="44" name="Group 43">
              <a:extLst>
                <a:ext uri="{FF2B5EF4-FFF2-40B4-BE49-F238E27FC236}">
                  <a16:creationId xmlns:a16="http://schemas.microsoft.com/office/drawing/2014/main" id="{BE63A61B-BBA7-4901-8441-0F5B46F04E14}"/>
                </a:ext>
              </a:extLst>
            </p:cNvPr>
            <p:cNvGrpSpPr/>
            <p:nvPr/>
          </p:nvGrpSpPr>
          <p:grpSpPr>
            <a:xfrm>
              <a:off x="10147341" y="1430382"/>
              <a:ext cx="967490" cy="973043"/>
              <a:chOff x="9920216" y="2337830"/>
              <a:chExt cx="967490" cy="973043"/>
            </a:xfrm>
          </p:grpSpPr>
          <p:sp>
            <p:nvSpPr>
              <p:cNvPr id="46" name="Oval 45">
                <a:extLst>
                  <a:ext uri="{FF2B5EF4-FFF2-40B4-BE49-F238E27FC236}">
                    <a16:creationId xmlns:a16="http://schemas.microsoft.com/office/drawing/2014/main" id="{F04C3E35-36F7-4F0A-ABF8-3994A7F2E65C}"/>
                  </a:ext>
                </a:extLst>
              </p:cNvPr>
              <p:cNvSpPr/>
              <p:nvPr/>
            </p:nvSpPr>
            <p:spPr>
              <a:xfrm>
                <a:off x="9920216" y="2337830"/>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47" name="Picture 46">
                <a:extLst>
                  <a:ext uri="{FF2B5EF4-FFF2-40B4-BE49-F238E27FC236}">
                    <a16:creationId xmlns:a16="http://schemas.microsoft.com/office/drawing/2014/main" id="{E914BB9B-2339-4A19-8096-A331B128D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795" y="2501185"/>
                <a:ext cx="646331" cy="646331"/>
              </a:xfrm>
              <a:prstGeom prst="rect">
                <a:avLst/>
              </a:prstGeom>
              <a:solidFill>
                <a:schemeClr val="bg1"/>
              </a:solidFill>
            </p:spPr>
          </p:pic>
        </p:grpSp>
        <p:sp>
          <p:nvSpPr>
            <p:cNvPr id="45" name="TextBox 44">
              <a:extLst>
                <a:ext uri="{FF2B5EF4-FFF2-40B4-BE49-F238E27FC236}">
                  <a16:creationId xmlns:a16="http://schemas.microsoft.com/office/drawing/2014/main" id="{D79AA735-AD6B-4C46-806B-58D0A127C5DE}"/>
                </a:ext>
              </a:extLst>
            </p:cNvPr>
            <p:cNvSpPr txBox="1"/>
            <p:nvPr/>
          </p:nvSpPr>
          <p:spPr>
            <a:xfrm>
              <a:off x="9613851" y="959248"/>
              <a:ext cx="2034468" cy="307777"/>
            </a:xfrm>
            <a:prstGeom prst="rect">
              <a:avLst/>
            </a:prstGeom>
            <a:noFill/>
          </p:spPr>
          <p:txBody>
            <a:bodyPr wrap="none" rtlCol="0">
              <a:spAutoFit/>
            </a:bodyPr>
            <a:lstStyle/>
            <a:p>
              <a:r>
                <a:rPr lang="fr-BE" sz="1400" dirty="0">
                  <a:solidFill>
                    <a:schemeClr val="bg1"/>
                  </a:solidFill>
                  <a:latin typeface="AvenirNext"/>
                </a:rPr>
                <a:t>More effective assistance</a:t>
              </a:r>
            </a:p>
          </p:txBody>
        </p:sp>
      </p:grpSp>
      <p:grpSp>
        <p:nvGrpSpPr>
          <p:cNvPr id="48" name="Group 47">
            <a:extLst>
              <a:ext uri="{FF2B5EF4-FFF2-40B4-BE49-F238E27FC236}">
                <a16:creationId xmlns:a16="http://schemas.microsoft.com/office/drawing/2014/main" id="{398A4440-9221-441C-848A-57100714FACB}"/>
              </a:ext>
            </a:extLst>
          </p:cNvPr>
          <p:cNvGrpSpPr/>
          <p:nvPr/>
        </p:nvGrpSpPr>
        <p:grpSpPr>
          <a:xfrm>
            <a:off x="570990" y="2632772"/>
            <a:ext cx="2338461" cy="1368676"/>
            <a:chOff x="9502121" y="2627856"/>
            <a:chExt cx="2338461" cy="1368676"/>
          </a:xfrm>
        </p:grpSpPr>
        <p:grpSp>
          <p:nvGrpSpPr>
            <p:cNvPr id="49" name="Group 48">
              <a:extLst>
                <a:ext uri="{FF2B5EF4-FFF2-40B4-BE49-F238E27FC236}">
                  <a16:creationId xmlns:a16="http://schemas.microsoft.com/office/drawing/2014/main" id="{2CDADBCC-5A04-4439-98CA-E943F7532416}"/>
                </a:ext>
              </a:extLst>
            </p:cNvPr>
            <p:cNvGrpSpPr/>
            <p:nvPr/>
          </p:nvGrpSpPr>
          <p:grpSpPr>
            <a:xfrm>
              <a:off x="10149307" y="3023489"/>
              <a:ext cx="967490" cy="973043"/>
              <a:chOff x="10148324" y="3252511"/>
              <a:chExt cx="967490" cy="973043"/>
            </a:xfrm>
          </p:grpSpPr>
          <p:sp>
            <p:nvSpPr>
              <p:cNvPr id="51" name="Oval 50">
                <a:extLst>
                  <a:ext uri="{FF2B5EF4-FFF2-40B4-BE49-F238E27FC236}">
                    <a16:creationId xmlns:a16="http://schemas.microsoft.com/office/drawing/2014/main" id="{2E624D33-EE5C-438A-949A-98B26DF75C4A}"/>
                  </a:ext>
                </a:extLst>
              </p:cNvPr>
              <p:cNvSpPr/>
              <p:nvPr/>
            </p:nvSpPr>
            <p:spPr>
              <a:xfrm>
                <a:off x="10148324" y="3252511"/>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52" name="Picture 51">
                <a:extLst>
                  <a:ext uri="{FF2B5EF4-FFF2-40B4-BE49-F238E27FC236}">
                    <a16:creationId xmlns:a16="http://schemas.microsoft.com/office/drawing/2014/main" id="{DF58DDB8-A3E2-4E74-8B8C-6841F4172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5315" y="3428689"/>
                <a:ext cx="633508" cy="633508"/>
              </a:xfrm>
              <a:prstGeom prst="rect">
                <a:avLst/>
              </a:prstGeom>
            </p:spPr>
          </p:pic>
        </p:grpSp>
        <p:sp>
          <p:nvSpPr>
            <p:cNvPr id="50" name="TextBox 49">
              <a:extLst>
                <a:ext uri="{FF2B5EF4-FFF2-40B4-BE49-F238E27FC236}">
                  <a16:creationId xmlns:a16="http://schemas.microsoft.com/office/drawing/2014/main" id="{BD476C24-43AE-4F41-86C3-2D26F639D179}"/>
                </a:ext>
              </a:extLst>
            </p:cNvPr>
            <p:cNvSpPr txBox="1"/>
            <p:nvPr/>
          </p:nvSpPr>
          <p:spPr>
            <a:xfrm>
              <a:off x="9502121" y="2627856"/>
              <a:ext cx="2338461" cy="307777"/>
            </a:xfrm>
            <a:prstGeom prst="rect">
              <a:avLst/>
            </a:prstGeom>
            <a:noFill/>
          </p:spPr>
          <p:txBody>
            <a:bodyPr wrap="none" rtlCol="0">
              <a:spAutoFit/>
            </a:bodyPr>
            <a:lstStyle/>
            <a:p>
              <a:r>
                <a:rPr lang="fr-BE" sz="1400" dirty="0" err="1">
                  <a:solidFill>
                    <a:schemeClr val="bg1"/>
                  </a:solidFill>
                  <a:latin typeface="AvenirNext"/>
                </a:rPr>
                <a:t>Higher</a:t>
              </a:r>
              <a:r>
                <a:rPr lang="fr-BE" sz="1400" dirty="0">
                  <a:solidFill>
                    <a:schemeClr val="bg1"/>
                  </a:solidFill>
                  <a:latin typeface="AvenirNext"/>
                </a:rPr>
                <a:t> </a:t>
              </a:r>
              <a:r>
                <a:rPr lang="fr-BE" sz="1400" dirty="0" err="1">
                  <a:solidFill>
                    <a:schemeClr val="bg1"/>
                  </a:solidFill>
                  <a:latin typeface="AvenirNext"/>
                </a:rPr>
                <a:t>purchasing</a:t>
              </a:r>
              <a:r>
                <a:rPr lang="fr-BE" sz="1400" dirty="0">
                  <a:solidFill>
                    <a:schemeClr val="bg1"/>
                  </a:solidFill>
                  <a:latin typeface="AvenirNext"/>
                </a:rPr>
                <a:t> conversion</a:t>
              </a:r>
            </a:p>
          </p:txBody>
        </p:sp>
      </p:grpSp>
      <p:grpSp>
        <p:nvGrpSpPr>
          <p:cNvPr id="53" name="Group 52">
            <a:extLst>
              <a:ext uri="{FF2B5EF4-FFF2-40B4-BE49-F238E27FC236}">
                <a16:creationId xmlns:a16="http://schemas.microsoft.com/office/drawing/2014/main" id="{81B454B9-0E02-4A89-A2EB-3B4F3AABCABE}"/>
              </a:ext>
            </a:extLst>
          </p:cNvPr>
          <p:cNvGrpSpPr/>
          <p:nvPr/>
        </p:nvGrpSpPr>
        <p:grpSpPr>
          <a:xfrm>
            <a:off x="953369" y="4206278"/>
            <a:ext cx="1573701" cy="1383361"/>
            <a:chOff x="9844234" y="4206278"/>
            <a:chExt cx="1573701" cy="1383361"/>
          </a:xfrm>
        </p:grpSpPr>
        <p:grpSp>
          <p:nvGrpSpPr>
            <p:cNvPr id="54" name="Group 53">
              <a:extLst>
                <a:ext uri="{FF2B5EF4-FFF2-40B4-BE49-F238E27FC236}">
                  <a16:creationId xmlns:a16="http://schemas.microsoft.com/office/drawing/2014/main" id="{226C3BE2-A44D-4C2D-921C-4ED59453B148}"/>
                </a:ext>
              </a:extLst>
            </p:cNvPr>
            <p:cNvGrpSpPr/>
            <p:nvPr/>
          </p:nvGrpSpPr>
          <p:grpSpPr>
            <a:xfrm>
              <a:off x="10148772" y="4616596"/>
              <a:ext cx="967490" cy="973043"/>
              <a:chOff x="10147789" y="4845618"/>
              <a:chExt cx="967490" cy="973043"/>
            </a:xfrm>
          </p:grpSpPr>
          <p:sp>
            <p:nvSpPr>
              <p:cNvPr id="56" name="Oval 55">
                <a:extLst>
                  <a:ext uri="{FF2B5EF4-FFF2-40B4-BE49-F238E27FC236}">
                    <a16:creationId xmlns:a16="http://schemas.microsoft.com/office/drawing/2014/main" id="{180440A0-947D-4665-B530-B01E59E0038B}"/>
                  </a:ext>
                </a:extLst>
              </p:cNvPr>
              <p:cNvSpPr/>
              <p:nvPr/>
            </p:nvSpPr>
            <p:spPr>
              <a:xfrm>
                <a:off x="10147789" y="4845618"/>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57" name="Picture 56">
                <a:extLst>
                  <a:ext uri="{FF2B5EF4-FFF2-40B4-BE49-F238E27FC236}">
                    <a16:creationId xmlns:a16="http://schemas.microsoft.com/office/drawing/2014/main" id="{8113BCF2-7070-4D15-8FA6-D7BF2A439B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6937" y="5065760"/>
                <a:ext cx="650360" cy="650360"/>
              </a:xfrm>
              <a:prstGeom prst="rect">
                <a:avLst/>
              </a:prstGeom>
            </p:spPr>
          </p:pic>
        </p:grpSp>
        <p:sp>
          <p:nvSpPr>
            <p:cNvPr id="55" name="TextBox 54">
              <a:extLst>
                <a:ext uri="{FF2B5EF4-FFF2-40B4-BE49-F238E27FC236}">
                  <a16:creationId xmlns:a16="http://schemas.microsoft.com/office/drawing/2014/main" id="{14DCBFA4-BBB9-436E-84D9-784FB63960DA}"/>
                </a:ext>
              </a:extLst>
            </p:cNvPr>
            <p:cNvSpPr txBox="1"/>
            <p:nvPr/>
          </p:nvSpPr>
          <p:spPr>
            <a:xfrm>
              <a:off x="9844234" y="4206278"/>
              <a:ext cx="1573701" cy="307777"/>
            </a:xfrm>
            <a:prstGeom prst="rect">
              <a:avLst/>
            </a:prstGeom>
            <a:noFill/>
          </p:spPr>
          <p:txBody>
            <a:bodyPr wrap="none" rtlCol="0">
              <a:spAutoFit/>
            </a:bodyPr>
            <a:lstStyle/>
            <a:p>
              <a:r>
                <a:rPr lang="fr-BE" sz="1400" dirty="0">
                  <a:solidFill>
                    <a:schemeClr val="bg1"/>
                  </a:solidFill>
                  <a:latin typeface="AvenirNext"/>
                </a:rPr>
                <a:t>More time-</a:t>
              </a:r>
              <a:r>
                <a:rPr lang="fr-BE" sz="1400" dirty="0" err="1">
                  <a:solidFill>
                    <a:schemeClr val="bg1"/>
                  </a:solidFill>
                  <a:latin typeface="AvenirNext"/>
                </a:rPr>
                <a:t>friendly</a:t>
              </a:r>
              <a:endParaRPr lang="fr-BE" sz="1400" dirty="0">
                <a:solidFill>
                  <a:schemeClr val="bg1"/>
                </a:solidFill>
                <a:latin typeface="AvenirNext"/>
              </a:endParaRPr>
            </a:p>
          </p:txBody>
        </p:sp>
      </p:grpSp>
      <p:grpSp>
        <p:nvGrpSpPr>
          <p:cNvPr id="58" name="Group 57">
            <a:extLst>
              <a:ext uri="{FF2B5EF4-FFF2-40B4-BE49-F238E27FC236}">
                <a16:creationId xmlns:a16="http://schemas.microsoft.com/office/drawing/2014/main" id="{CC9E2891-FB5E-4A0F-A3A4-559C3F44E632}"/>
              </a:ext>
            </a:extLst>
          </p:cNvPr>
          <p:cNvGrpSpPr/>
          <p:nvPr/>
        </p:nvGrpSpPr>
        <p:grpSpPr>
          <a:xfrm>
            <a:off x="11087878" y="5806304"/>
            <a:ext cx="928716" cy="901740"/>
            <a:chOff x="8437855" y="5025690"/>
            <a:chExt cx="928716" cy="901740"/>
          </a:xfrm>
        </p:grpSpPr>
        <p:pic>
          <p:nvPicPr>
            <p:cNvPr id="59" name="Picture 58">
              <a:extLst>
                <a:ext uri="{FF2B5EF4-FFF2-40B4-BE49-F238E27FC236}">
                  <a16:creationId xmlns:a16="http://schemas.microsoft.com/office/drawing/2014/main" id="{81986310-E352-4513-9230-AE866A2888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0" name="TextBox 59">
              <a:extLst>
                <a:ext uri="{FF2B5EF4-FFF2-40B4-BE49-F238E27FC236}">
                  <a16:creationId xmlns:a16="http://schemas.microsoft.com/office/drawing/2014/main" id="{0F051060-B605-4FCA-AD2F-DEFC59BE891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Tree>
    <p:extLst>
      <p:ext uri="{BB962C8B-B14F-4D97-AF65-F5344CB8AC3E}">
        <p14:creationId xmlns:p14="http://schemas.microsoft.com/office/powerpoint/2010/main" val="256086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4A8B67C2-D78F-4143-8740-CFE236A4A99B}"/>
              </a:ext>
            </a:extLst>
          </p:cNvPr>
          <p:cNvSpPr/>
          <p:nvPr/>
        </p:nvSpPr>
        <p:spPr>
          <a:xfrm>
            <a:off x="3948256" y="2002875"/>
            <a:ext cx="3508061" cy="404948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2" name="Group 1">
            <a:extLst>
              <a:ext uri="{FF2B5EF4-FFF2-40B4-BE49-F238E27FC236}">
                <a16:creationId xmlns:a16="http://schemas.microsoft.com/office/drawing/2014/main" id="{DA06A3C9-B868-44F3-B9F2-E18A1941C6D8}"/>
              </a:ext>
            </a:extLst>
          </p:cNvPr>
          <p:cNvGrpSpPr/>
          <p:nvPr/>
        </p:nvGrpSpPr>
        <p:grpSpPr>
          <a:xfrm>
            <a:off x="11087878" y="5806304"/>
            <a:ext cx="928716" cy="901740"/>
            <a:chOff x="8437855" y="5025690"/>
            <a:chExt cx="928716" cy="901740"/>
          </a:xfrm>
        </p:grpSpPr>
        <p:pic>
          <p:nvPicPr>
            <p:cNvPr id="3" name="Picture 2">
              <a:extLst>
                <a:ext uri="{FF2B5EF4-FFF2-40B4-BE49-F238E27FC236}">
                  <a16:creationId xmlns:a16="http://schemas.microsoft.com/office/drawing/2014/main" id="{036E07FC-8F78-47E0-BCA1-C45D8AF77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4" name="TextBox 3">
              <a:extLst>
                <a:ext uri="{FF2B5EF4-FFF2-40B4-BE49-F238E27FC236}">
                  <a16:creationId xmlns:a16="http://schemas.microsoft.com/office/drawing/2014/main" id="{5838C9FE-BDCE-458C-B330-EF55A543DD4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6" name="Group 5">
            <a:extLst>
              <a:ext uri="{FF2B5EF4-FFF2-40B4-BE49-F238E27FC236}">
                <a16:creationId xmlns:a16="http://schemas.microsoft.com/office/drawing/2014/main" id="{CC90AF8A-4AD1-409E-AC5E-522BF7FAD85E}"/>
              </a:ext>
            </a:extLst>
          </p:cNvPr>
          <p:cNvGrpSpPr/>
          <p:nvPr/>
        </p:nvGrpSpPr>
        <p:grpSpPr>
          <a:xfrm rot="10800000">
            <a:off x="0" y="548550"/>
            <a:ext cx="7230332" cy="909817"/>
            <a:chOff x="4961668" y="357351"/>
            <a:chExt cx="7230332" cy="909817"/>
          </a:xfrm>
        </p:grpSpPr>
        <p:sp>
          <p:nvSpPr>
            <p:cNvPr id="7" name="Rectangle 6">
              <a:extLst>
                <a:ext uri="{FF2B5EF4-FFF2-40B4-BE49-F238E27FC236}">
                  <a16:creationId xmlns:a16="http://schemas.microsoft.com/office/drawing/2014/main" id="{06951BCA-A54C-4DC0-96B2-E2AEE859A39F}"/>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Rectangle: Top Corners Rounded 7">
              <a:extLst>
                <a:ext uri="{FF2B5EF4-FFF2-40B4-BE49-F238E27FC236}">
                  <a16:creationId xmlns:a16="http://schemas.microsoft.com/office/drawing/2014/main" id="{62B30C09-4B37-41D3-BCE4-7D640A17E4B6}"/>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9" name="TextBox 8">
            <a:extLst>
              <a:ext uri="{FF2B5EF4-FFF2-40B4-BE49-F238E27FC236}">
                <a16:creationId xmlns:a16="http://schemas.microsoft.com/office/drawing/2014/main" id="{0338980D-A043-4496-83A6-0AA0A4712E8B}"/>
              </a:ext>
            </a:extLst>
          </p:cNvPr>
          <p:cNvSpPr txBox="1"/>
          <p:nvPr/>
        </p:nvSpPr>
        <p:spPr>
          <a:xfrm>
            <a:off x="1366961" y="803403"/>
            <a:ext cx="1972015"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Our packages</a:t>
            </a:r>
          </a:p>
        </p:txBody>
      </p:sp>
      <p:grpSp>
        <p:nvGrpSpPr>
          <p:cNvPr id="44" name="Group 43">
            <a:extLst>
              <a:ext uri="{FF2B5EF4-FFF2-40B4-BE49-F238E27FC236}">
                <a16:creationId xmlns:a16="http://schemas.microsoft.com/office/drawing/2014/main" id="{58329A5D-FA6A-4809-AF2C-76A4DBF64DCC}"/>
              </a:ext>
            </a:extLst>
          </p:cNvPr>
          <p:cNvGrpSpPr/>
          <p:nvPr/>
        </p:nvGrpSpPr>
        <p:grpSpPr>
          <a:xfrm>
            <a:off x="623864" y="2403736"/>
            <a:ext cx="2915921" cy="3245984"/>
            <a:chOff x="2544317" y="2560320"/>
            <a:chExt cx="2915921" cy="3245984"/>
          </a:xfrm>
        </p:grpSpPr>
        <p:grpSp>
          <p:nvGrpSpPr>
            <p:cNvPr id="21" name="Group 20">
              <a:extLst>
                <a:ext uri="{FF2B5EF4-FFF2-40B4-BE49-F238E27FC236}">
                  <a16:creationId xmlns:a16="http://schemas.microsoft.com/office/drawing/2014/main" id="{5AA26A3E-886F-451B-AE53-62B4FB51D015}"/>
                </a:ext>
              </a:extLst>
            </p:cNvPr>
            <p:cNvGrpSpPr/>
            <p:nvPr/>
          </p:nvGrpSpPr>
          <p:grpSpPr>
            <a:xfrm>
              <a:off x="2544318" y="2560320"/>
              <a:ext cx="2915920" cy="3245984"/>
              <a:chOff x="2605278" y="2387600"/>
              <a:chExt cx="2915920" cy="3245984"/>
            </a:xfrm>
          </p:grpSpPr>
          <p:grpSp>
            <p:nvGrpSpPr>
              <p:cNvPr id="15" name="Group 14">
                <a:extLst>
                  <a:ext uri="{FF2B5EF4-FFF2-40B4-BE49-F238E27FC236}">
                    <a16:creationId xmlns:a16="http://schemas.microsoft.com/office/drawing/2014/main" id="{1A03FFF9-1055-4F94-A293-DD6FDC034603}"/>
                  </a:ext>
                </a:extLst>
              </p:cNvPr>
              <p:cNvGrpSpPr/>
              <p:nvPr/>
            </p:nvGrpSpPr>
            <p:grpSpPr>
              <a:xfrm>
                <a:off x="2605278" y="2387600"/>
                <a:ext cx="2915920" cy="3245984"/>
                <a:chOff x="2703488" y="2560320"/>
                <a:chExt cx="2915920" cy="3245984"/>
              </a:xfrm>
            </p:grpSpPr>
            <p:sp>
              <p:nvSpPr>
                <p:cNvPr id="10" name="Rectangle 9">
                  <a:extLst>
                    <a:ext uri="{FF2B5EF4-FFF2-40B4-BE49-F238E27FC236}">
                      <a16:creationId xmlns:a16="http://schemas.microsoft.com/office/drawing/2014/main" id="{BF9BA5B9-D0D1-43B3-94EE-3F91B97A666F}"/>
                    </a:ext>
                  </a:extLst>
                </p:cNvPr>
                <p:cNvSpPr/>
                <p:nvPr/>
              </p:nvSpPr>
              <p:spPr>
                <a:xfrm>
                  <a:off x="2703488" y="2560320"/>
                  <a:ext cx="2915920" cy="262128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13" name="Rectangle: Top Corners Rounded 12">
                  <a:extLst>
                    <a:ext uri="{FF2B5EF4-FFF2-40B4-BE49-F238E27FC236}">
                      <a16:creationId xmlns:a16="http://schemas.microsoft.com/office/drawing/2014/main" id="{3049E56C-42C3-463F-B881-53D351C1738A}"/>
                    </a:ext>
                  </a:extLst>
                </p:cNvPr>
                <p:cNvSpPr/>
                <p:nvPr/>
              </p:nvSpPr>
              <p:spPr>
                <a:xfrm rot="10800000">
                  <a:off x="2703488" y="5181600"/>
                  <a:ext cx="2915920" cy="624704"/>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grpSp>
          <p:sp>
            <p:nvSpPr>
              <p:cNvPr id="17" name="TextBox 16">
                <a:extLst>
                  <a:ext uri="{FF2B5EF4-FFF2-40B4-BE49-F238E27FC236}">
                    <a16:creationId xmlns:a16="http://schemas.microsoft.com/office/drawing/2014/main" id="{E2F6F91E-3D18-4D06-B81D-7A3C4542B24B}"/>
                  </a:ext>
                </a:extLst>
              </p:cNvPr>
              <p:cNvSpPr txBox="1"/>
              <p:nvPr/>
            </p:nvSpPr>
            <p:spPr>
              <a:xfrm>
                <a:off x="3382602" y="5121177"/>
                <a:ext cx="1361270" cy="400110"/>
              </a:xfrm>
              <a:prstGeom prst="rect">
                <a:avLst/>
              </a:prstGeom>
              <a:noFill/>
            </p:spPr>
            <p:txBody>
              <a:bodyPr wrap="none" rtlCol="0">
                <a:spAutoFit/>
              </a:bodyPr>
              <a:lstStyle/>
              <a:p>
                <a:r>
                  <a:rPr lang="fr-BE" sz="2000" dirty="0">
                    <a:solidFill>
                      <a:schemeClr val="bg1"/>
                    </a:solidFill>
                    <a:latin typeface="AvenirNext"/>
                  </a:rPr>
                  <a:t>FREEMIUM</a:t>
                </a:r>
              </a:p>
            </p:txBody>
          </p:sp>
        </p:grpSp>
        <p:cxnSp>
          <p:nvCxnSpPr>
            <p:cNvPr id="20" name="Straight Connector 19">
              <a:extLst>
                <a:ext uri="{FF2B5EF4-FFF2-40B4-BE49-F238E27FC236}">
                  <a16:creationId xmlns:a16="http://schemas.microsoft.com/office/drawing/2014/main" id="{80349358-FBF6-42F2-B689-67CA22E79EBD}"/>
                </a:ext>
              </a:extLst>
            </p:cNvPr>
            <p:cNvCxnSpPr/>
            <p:nvPr/>
          </p:nvCxnSpPr>
          <p:spPr>
            <a:xfrm>
              <a:off x="2544317" y="309880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7B3C59-F275-4F7A-8513-F0F2267CE2EB}"/>
                </a:ext>
              </a:extLst>
            </p:cNvPr>
            <p:cNvCxnSpPr/>
            <p:nvPr/>
          </p:nvCxnSpPr>
          <p:spPr>
            <a:xfrm>
              <a:off x="2544317" y="360172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65B9D1-5B04-4E3A-86E7-04049A4BE16F}"/>
                </a:ext>
              </a:extLst>
            </p:cNvPr>
            <p:cNvCxnSpPr/>
            <p:nvPr/>
          </p:nvCxnSpPr>
          <p:spPr>
            <a:xfrm>
              <a:off x="2544317" y="40944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06158A-7505-4D89-9C9E-A0D5336994AE}"/>
                </a:ext>
              </a:extLst>
            </p:cNvPr>
            <p:cNvCxnSpPr/>
            <p:nvPr/>
          </p:nvCxnSpPr>
          <p:spPr>
            <a:xfrm>
              <a:off x="2544317" y="46532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3D9704-915C-4E5F-A6BC-A39D41C6C2DC}"/>
                </a:ext>
              </a:extLst>
            </p:cNvPr>
            <p:cNvSpPr txBox="1"/>
            <p:nvPr/>
          </p:nvSpPr>
          <p:spPr>
            <a:xfrm>
              <a:off x="3148804" y="3183098"/>
              <a:ext cx="1706942" cy="369332"/>
            </a:xfrm>
            <a:prstGeom prst="rect">
              <a:avLst/>
            </a:prstGeom>
            <a:noFill/>
          </p:spPr>
          <p:txBody>
            <a:bodyPr wrap="none" rtlCol="0">
              <a:spAutoFit/>
            </a:bodyPr>
            <a:lstStyle/>
            <a:p>
              <a:r>
                <a:rPr lang="fr-BE" dirty="0">
                  <a:solidFill>
                    <a:schemeClr val="bg1"/>
                  </a:solidFill>
                </a:rPr>
                <a:t>Limited </a:t>
              </a:r>
              <a:r>
                <a:rPr lang="fr-BE" dirty="0" err="1">
                  <a:solidFill>
                    <a:schemeClr val="bg1"/>
                  </a:solidFill>
                </a:rPr>
                <a:t>features</a:t>
              </a:r>
              <a:endParaRPr lang="fr-BE" dirty="0">
                <a:solidFill>
                  <a:schemeClr val="bg1"/>
                </a:solidFill>
              </a:endParaRPr>
            </a:p>
          </p:txBody>
        </p:sp>
        <p:sp>
          <p:nvSpPr>
            <p:cNvPr id="27" name="TextBox 26">
              <a:extLst>
                <a:ext uri="{FF2B5EF4-FFF2-40B4-BE49-F238E27FC236}">
                  <a16:creationId xmlns:a16="http://schemas.microsoft.com/office/drawing/2014/main" id="{845BC43D-BF32-4F19-9384-EC30ED7ADE4F}"/>
                </a:ext>
              </a:extLst>
            </p:cNvPr>
            <p:cNvSpPr txBox="1"/>
            <p:nvPr/>
          </p:nvSpPr>
          <p:spPr>
            <a:xfrm>
              <a:off x="2904795" y="3679429"/>
              <a:ext cx="2194960" cy="369332"/>
            </a:xfrm>
            <a:prstGeom prst="rect">
              <a:avLst/>
            </a:prstGeom>
            <a:noFill/>
          </p:spPr>
          <p:txBody>
            <a:bodyPr wrap="none" rtlCol="0">
              <a:spAutoFit/>
            </a:bodyPr>
            <a:lstStyle/>
            <a:p>
              <a:r>
                <a:rPr lang="fr-BE" dirty="0" err="1">
                  <a:solidFill>
                    <a:schemeClr val="bg1">
                      <a:lumMod val="50000"/>
                    </a:schemeClr>
                  </a:solidFill>
                </a:rPr>
                <a:t>Personalized</a:t>
              </a:r>
              <a:r>
                <a:rPr lang="fr-BE" dirty="0">
                  <a:solidFill>
                    <a:schemeClr val="bg1">
                      <a:lumMod val="50000"/>
                    </a:schemeClr>
                  </a:solidFill>
                </a:rPr>
                <a:t> </a:t>
              </a:r>
              <a:r>
                <a:rPr lang="fr-BE" dirty="0" err="1">
                  <a:solidFill>
                    <a:schemeClr val="bg1">
                      <a:lumMod val="50000"/>
                    </a:schemeClr>
                  </a:solidFill>
                </a:rPr>
                <a:t>chatbot</a:t>
              </a:r>
              <a:r>
                <a:rPr lang="fr-BE" dirty="0">
                  <a:solidFill>
                    <a:schemeClr val="bg1">
                      <a:lumMod val="50000"/>
                    </a:schemeClr>
                  </a:solidFill>
                </a:rPr>
                <a:t> </a:t>
              </a:r>
            </a:p>
          </p:txBody>
        </p:sp>
        <p:sp>
          <p:nvSpPr>
            <p:cNvPr id="28" name="TextBox 27">
              <a:extLst>
                <a:ext uri="{FF2B5EF4-FFF2-40B4-BE49-F238E27FC236}">
                  <a16:creationId xmlns:a16="http://schemas.microsoft.com/office/drawing/2014/main" id="{CAE108B2-A9A4-4B63-94CF-794C12E12712}"/>
                </a:ext>
              </a:extLst>
            </p:cNvPr>
            <p:cNvSpPr txBox="1"/>
            <p:nvPr/>
          </p:nvSpPr>
          <p:spPr>
            <a:xfrm>
              <a:off x="2800024" y="4727666"/>
              <a:ext cx="2574679" cy="369332"/>
            </a:xfrm>
            <a:prstGeom prst="rect">
              <a:avLst/>
            </a:prstGeom>
            <a:noFill/>
          </p:spPr>
          <p:txBody>
            <a:bodyPr wrap="none" rtlCol="0">
              <a:spAutoFit/>
            </a:bodyPr>
            <a:lstStyle/>
            <a:p>
              <a:r>
                <a:rPr lang="fr-BE" dirty="0">
                  <a:solidFill>
                    <a:schemeClr val="bg1">
                      <a:lumMod val="50000"/>
                    </a:schemeClr>
                  </a:solidFill>
                </a:rPr>
                <a:t>Conversation flow report </a:t>
              </a:r>
            </a:p>
          </p:txBody>
        </p:sp>
        <p:sp>
          <p:nvSpPr>
            <p:cNvPr id="29" name="TextBox 28">
              <a:extLst>
                <a:ext uri="{FF2B5EF4-FFF2-40B4-BE49-F238E27FC236}">
                  <a16:creationId xmlns:a16="http://schemas.microsoft.com/office/drawing/2014/main" id="{85B94CE9-E9B9-40A7-9771-AFA960172878}"/>
                </a:ext>
              </a:extLst>
            </p:cNvPr>
            <p:cNvSpPr txBox="1"/>
            <p:nvPr/>
          </p:nvSpPr>
          <p:spPr>
            <a:xfrm>
              <a:off x="3074168" y="2659279"/>
              <a:ext cx="1856214" cy="369332"/>
            </a:xfrm>
            <a:prstGeom prst="rect">
              <a:avLst/>
            </a:prstGeom>
            <a:noFill/>
          </p:spPr>
          <p:txBody>
            <a:bodyPr wrap="none" rtlCol="0">
              <a:spAutoFit/>
            </a:bodyPr>
            <a:lstStyle/>
            <a:p>
              <a:r>
                <a:rPr lang="fr-BE" dirty="0">
                  <a:solidFill>
                    <a:schemeClr val="bg1"/>
                  </a:solidFill>
                </a:rPr>
                <a:t>Free for 2 </a:t>
              </a:r>
              <a:r>
                <a:rPr lang="fr-BE" dirty="0" err="1">
                  <a:solidFill>
                    <a:schemeClr val="bg1"/>
                  </a:solidFill>
                </a:rPr>
                <a:t>months</a:t>
              </a:r>
              <a:endParaRPr lang="fr-BE" dirty="0">
                <a:solidFill>
                  <a:schemeClr val="bg1"/>
                </a:solidFill>
              </a:endParaRPr>
            </a:p>
          </p:txBody>
        </p:sp>
        <p:sp>
          <p:nvSpPr>
            <p:cNvPr id="31" name="TextBox 30">
              <a:extLst>
                <a:ext uri="{FF2B5EF4-FFF2-40B4-BE49-F238E27FC236}">
                  <a16:creationId xmlns:a16="http://schemas.microsoft.com/office/drawing/2014/main" id="{299B41F3-31BE-4162-B574-45CF0FF0B6AD}"/>
                </a:ext>
              </a:extLst>
            </p:cNvPr>
            <p:cNvSpPr txBox="1"/>
            <p:nvPr/>
          </p:nvSpPr>
          <p:spPr>
            <a:xfrm>
              <a:off x="3204781" y="4189214"/>
              <a:ext cx="1575816" cy="369332"/>
            </a:xfrm>
            <a:prstGeom prst="rect">
              <a:avLst/>
            </a:prstGeom>
            <a:noFill/>
          </p:spPr>
          <p:txBody>
            <a:bodyPr wrap="none" rtlCol="0">
              <a:spAutoFit/>
            </a:bodyPr>
            <a:lstStyle/>
            <a:p>
              <a:r>
                <a:rPr lang="fr-BE" dirty="0">
                  <a:solidFill>
                    <a:schemeClr val="bg1">
                      <a:lumMod val="50000"/>
                    </a:schemeClr>
                  </a:solidFill>
                </a:rPr>
                <a:t>API </a:t>
              </a:r>
              <a:r>
                <a:rPr lang="fr-BE" dirty="0" err="1">
                  <a:solidFill>
                    <a:schemeClr val="bg1">
                      <a:lumMod val="50000"/>
                    </a:schemeClr>
                  </a:solidFill>
                </a:rPr>
                <a:t>integration</a:t>
              </a:r>
              <a:endParaRPr lang="fr-BE" dirty="0">
                <a:solidFill>
                  <a:schemeClr val="bg1">
                    <a:lumMod val="50000"/>
                  </a:schemeClr>
                </a:solidFill>
              </a:endParaRPr>
            </a:p>
          </p:txBody>
        </p:sp>
      </p:grpSp>
      <p:grpSp>
        <p:nvGrpSpPr>
          <p:cNvPr id="45" name="Group 44">
            <a:extLst>
              <a:ext uri="{FF2B5EF4-FFF2-40B4-BE49-F238E27FC236}">
                <a16:creationId xmlns:a16="http://schemas.microsoft.com/office/drawing/2014/main" id="{7E482BD6-1766-4791-A7BF-055213B2A998}"/>
              </a:ext>
            </a:extLst>
          </p:cNvPr>
          <p:cNvGrpSpPr/>
          <p:nvPr/>
        </p:nvGrpSpPr>
        <p:grpSpPr>
          <a:xfrm>
            <a:off x="4244325" y="2403736"/>
            <a:ext cx="2915921" cy="3245984"/>
            <a:chOff x="6731762" y="2560320"/>
            <a:chExt cx="2915921" cy="3245984"/>
          </a:xfrm>
        </p:grpSpPr>
        <p:grpSp>
          <p:nvGrpSpPr>
            <p:cNvPr id="22" name="Group 21">
              <a:extLst>
                <a:ext uri="{FF2B5EF4-FFF2-40B4-BE49-F238E27FC236}">
                  <a16:creationId xmlns:a16="http://schemas.microsoft.com/office/drawing/2014/main" id="{D137A600-08E0-4BA1-9CCB-3EC9308E6725}"/>
                </a:ext>
              </a:extLst>
            </p:cNvPr>
            <p:cNvGrpSpPr/>
            <p:nvPr/>
          </p:nvGrpSpPr>
          <p:grpSpPr>
            <a:xfrm>
              <a:off x="6731762" y="2560320"/>
              <a:ext cx="2915920" cy="3245984"/>
              <a:chOff x="6792722" y="2387600"/>
              <a:chExt cx="2915920" cy="3245984"/>
            </a:xfrm>
          </p:grpSpPr>
          <p:grpSp>
            <p:nvGrpSpPr>
              <p:cNvPr id="16" name="Group 15">
                <a:extLst>
                  <a:ext uri="{FF2B5EF4-FFF2-40B4-BE49-F238E27FC236}">
                    <a16:creationId xmlns:a16="http://schemas.microsoft.com/office/drawing/2014/main" id="{75AED081-1C49-47B5-B854-B58B3C582BF8}"/>
                  </a:ext>
                </a:extLst>
              </p:cNvPr>
              <p:cNvGrpSpPr/>
              <p:nvPr/>
            </p:nvGrpSpPr>
            <p:grpSpPr>
              <a:xfrm>
                <a:off x="6792722" y="2387600"/>
                <a:ext cx="2915920" cy="3245984"/>
                <a:chOff x="6731762" y="2560320"/>
                <a:chExt cx="2915920" cy="3245984"/>
              </a:xfrm>
            </p:grpSpPr>
            <p:sp>
              <p:nvSpPr>
                <p:cNvPr id="12" name="Rectangle 11">
                  <a:extLst>
                    <a:ext uri="{FF2B5EF4-FFF2-40B4-BE49-F238E27FC236}">
                      <a16:creationId xmlns:a16="http://schemas.microsoft.com/office/drawing/2014/main" id="{AABB6B11-0B36-4B84-AA9A-24A515565F75}"/>
                    </a:ext>
                  </a:extLst>
                </p:cNvPr>
                <p:cNvSpPr/>
                <p:nvPr/>
              </p:nvSpPr>
              <p:spPr>
                <a:xfrm>
                  <a:off x="6731762" y="2560320"/>
                  <a:ext cx="2915920" cy="262128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Top Corners Rounded 13">
                  <a:extLst>
                    <a:ext uri="{FF2B5EF4-FFF2-40B4-BE49-F238E27FC236}">
                      <a16:creationId xmlns:a16="http://schemas.microsoft.com/office/drawing/2014/main" id="{B121F616-27A3-4738-87FF-3CFC60AA377E}"/>
                    </a:ext>
                  </a:extLst>
                </p:cNvPr>
                <p:cNvSpPr/>
                <p:nvPr/>
              </p:nvSpPr>
              <p:spPr>
                <a:xfrm rot="10800000">
                  <a:off x="6731762" y="5181600"/>
                  <a:ext cx="2915920" cy="624704"/>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18" name="TextBox 17">
                <a:extLst>
                  <a:ext uri="{FF2B5EF4-FFF2-40B4-BE49-F238E27FC236}">
                    <a16:creationId xmlns:a16="http://schemas.microsoft.com/office/drawing/2014/main" id="{A4AD41E6-96C5-4EE8-988A-1A09E157699F}"/>
                  </a:ext>
                </a:extLst>
              </p:cNvPr>
              <p:cNvSpPr txBox="1"/>
              <p:nvPr/>
            </p:nvSpPr>
            <p:spPr>
              <a:xfrm>
                <a:off x="7652249" y="5121177"/>
                <a:ext cx="1196866" cy="400110"/>
              </a:xfrm>
              <a:prstGeom prst="rect">
                <a:avLst/>
              </a:prstGeom>
              <a:noFill/>
            </p:spPr>
            <p:txBody>
              <a:bodyPr wrap="none" rtlCol="0">
                <a:spAutoFit/>
              </a:bodyPr>
              <a:lstStyle/>
              <a:p>
                <a:r>
                  <a:rPr lang="fr-BE" sz="2000" dirty="0">
                    <a:solidFill>
                      <a:schemeClr val="bg1"/>
                    </a:solidFill>
                    <a:latin typeface="AvenirNext"/>
                  </a:rPr>
                  <a:t>BUSINESS</a:t>
                </a:r>
              </a:p>
            </p:txBody>
          </p:sp>
        </p:grpSp>
        <p:cxnSp>
          <p:nvCxnSpPr>
            <p:cNvPr id="32" name="Straight Connector 31">
              <a:extLst>
                <a:ext uri="{FF2B5EF4-FFF2-40B4-BE49-F238E27FC236}">
                  <a16:creationId xmlns:a16="http://schemas.microsoft.com/office/drawing/2014/main" id="{F2BF0BFC-1C00-4C22-8224-428AD0F30EB3}"/>
                </a:ext>
              </a:extLst>
            </p:cNvPr>
            <p:cNvCxnSpPr/>
            <p:nvPr/>
          </p:nvCxnSpPr>
          <p:spPr>
            <a:xfrm>
              <a:off x="6731762" y="309880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07268A-2E4F-43F2-ADC4-37A0BF2469C2}"/>
                </a:ext>
              </a:extLst>
            </p:cNvPr>
            <p:cNvCxnSpPr/>
            <p:nvPr/>
          </p:nvCxnSpPr>
          <p:spPr>
            <a:xfrm>
              <a:off x="6731762" y="360172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67CBBD-727E-468E-9006-8BD86E0BA98D}"/>
                </a:ext>
              </a:extLst>
            </p:cNvPr>
            <p:cNvCxnSpPr/>
            <p:nvPr/>
          </p:nvCxnSpPr>
          <p:spPr>
            <a:xfrm>
              <a:off x="6731762" y="40944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C77BAE-E377-41EC-82B0-A0D20710E2D6}"/>
                </a:ext>
              </a:extLst>
            </p:cNvPr>
            <p:cNvCxnSpPr/>
            <p:nvPr/>
          </p:nvCxnSpPr>
          <p:spPr>
            <a:xfrm>
              <a:off x="6731762" y="46532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9DCD69A-6B4C-401C-ACFA-0B093D23D413}"/>
                </a:ext>
              </a:extLst>
            </p:cNvPr>
            <p:cNvSpPr txBox="1"/>
            <p:nvPr/>
          </p:nvSpPr>
          <p:spPr>
            <a:xfrm>
              <a:off x="7330961" y="2646897"/>
              <a:ext cx="1717521" cy="369332"/>
            </a:xfrm>
            <a:prstGeom prst="rect">
              <a:avLst/>
            </a:prstGeom>
            <a:noFill/>
          </p:spPr>
          <p:txBody>
            <a:bodyPr wrap="none" rtlCol="0">
              <a:spAutoFit/>
            </a:bodyPr>
            <a:lstStyle/>
            <a:p>
              <a:r>
                <a:rPr lang="fr-BE" dirty="0" err="1">
                  <a:solidFill>
                    <a:schemeClr val="bg1"/>
                  </a:solidFill>
                </a:rPr>
                <a:t>See</a:t>
              </a:r>
              <a:r>
                <a:rPr lang="fr-BE" dirty="0">
                  <a:solidFill>
                    <a:schemeClr val="bg1"/>
                  </a:solidFill>
                </a:rPr>
                <a:t> </a:t>
              </a:r>
              <a:r>
                <a:rPr lang="fr-BE" dirty="0" err="1">
                  <a:solidFill>
                    <a:schemeClr val="bg1"/>
                  </a:solidFill>
                </a:rPr>
                <a:t>prices</a:t>
              </a:r>
              <a:r>
                <a:rPr lang="fr-BE" dirty="0">
                  <a:solidFill>
                    <a:schemeClr val="bg1"/>
                  </a:solidFill>
                </a:rPr>
                <a:t> table</a:t>
              </a:r>
            </a:p>
          </p:txBody>
        </p:sp>
        <p:sp>
          <p:nvSpPr>
            <p:cNvPr id="39" name="TextBox 38">
              <a:extLst>
                <a:ext uri="{FF2B5EF4-FFF2-40B4-BE49-F238E27FC236}">
                  <a16:creationId xmlns:a16="http://schemas.microsoft.com/office/drawing/2014/main" id="{9DED0665-9FBE-49AC-A7BF-CE6A5EC7FC7E}"/>
                </a:ext>
              </a:extLst>
            </p:cNvPr>
            <p:cNvSpPr txBox="1"/>
            <p:nvPr/>
          </p:nvSpPr>
          <p:spPr>
            <a:xfrm>
              <a:off x="7230333" y="3186886"/>
              <a:ext cx="1915717" cy="369332"/>
            </a:xfrm>
            <a:prstGeom prst="rect">
              <a:avLst/>
            </a:prstGeom>
            <a:noFill/>
          </p:spPr>
          <p:txBody>
            <a:bodyPr wrap="none" rtlCol="0">
              <a:spAutoFit/>
            </a:bodyPr>
            <a:lstStyle/>
            <a:p>
              <a:r>
                <a:rPr lang="fr-BE" dirty="0">
                  <a:solidFill>
                    <a:schemeClr val="bg1"/>
                  </a:solidFill>
                </a:rPr>
                <a:t>Complete </a:t>
              </a:r>
              <a:r>
                <a:rPr lang="fr-BE" dirty="0" err="1">
                  <a:solidFill>
                    <a:schemeClr val="bg1"/>
                  </a:solidFill>
                </a:rPr>
                <a:t>features</a:t>
              </a:r>
              <a:endParaRPr lang="fr-BE" dirty="0">
                <a:solidFill>
                  <a:schemeClr val="bg1"/>
                </a:solidFill>
              </a:endParaRPr>
            </a:p>
          </p:txBody>
        </p:sp>
        <p:sp>
          <p:nvSpPr>
            <p:cNvPr id="40" name="TextBox 39">
              <a:extLst>
                <a:ext uri="{FF2B5EF4-FFF2-40B4-BE49-F238E27FC236}">
                  <a16:creationId xmlns:a16="http://schemas.microsoft.com/office/drawing/2014/main" id="{F981D78D-3A81-46AD-B11C-9DD9B6DD1499}"/>
                </a:ext>
              </a:extLst>
            </p:cNvPr>
            <p:cNvSpPr txBox="1"/>
            <p:nvPr/>
          </p:nvSpPr>
          <p:spPr>
            <a:xfrm>
              <a:off x="7121505" y="3668515"/>
              <a:ext cx="2194960" cy="369332"/>
            </a:xfrm>
            <a:prstGeom prst="rect">
              <a:avLst/>
            </a:prstGeom>
            <a:noFill/>
          </p:spPr>
          <p:txBody>
            <a:bodyPr wrap="none" rtlCol="0">
              <a:spAutoFit/>
            </a:bodyPr>
            <a:lstStyle/>
            <a:p>
              <a:r>
                <a:rPr lang="fr-BE" dirty="0" err="1">
                  <a:solidFill>
                    <a:schemeClr val="bg1"/>
                  </a:solidFill>
                </a:rPr>
                <a:t>Personalized</a:t>
              </a:r>
              <a:r>
                <a:rPr lang="fr-BE" dirty="0">
                  <a:solidFill>
                    <a:schemeClr val="bg1"/>
                  </a:solidFill>
                </a:rPr>
                <a:t> </a:t>
              </a:r>
              <a:r>
                <a:rPr lang="fr-BE" dirty="0" err="1">
                  <a:solidFill>
                    <a:schemeClr val="bg1"/>
                  </a:solidFill>
                </a:rPr>
                <a:t>chatbot</a:t>
              </a:r>
              <a:r>
                <a:rPr lang="fr-BE" dirty="0">
                  <a:solidFill>
                    <a:schemeClr val="bg1"/>
                  </a:solidFill>
                </a:rPr>
                <a:t> </a:t>
              </a:r>
            </a:p>
          </p:txBody>
        </p:sp>
        <p:sp>
          <p:nvSpPr>
            <p:cNvPr id="41" name="TextBox 40">
              <a:extLst>
                <a:ext uri="{FF2B5EF4-FFF2-40B4-BE49-F238E27FC236}">
                  <a16:creationId xmlns:a16="http://schemas.microsoft.com/office/drawing/2014/main" id="{BD35A4DD-C1B9-4B20-B9C4-D54D844F507F}"/>
                </a:ext>
              </a:extLst>
            </p:cNvPr>
            <p:cNvSpPr txBox="1"/>
            <p:nvPr/>
          </p:nvSpPr>
          <p:spPr>
            <a:xfrm>
              <a:off x="6968687" y="4734560"/>
              <a:ext cx="2521781" cy="369332"/>
            </a:xfrm>
            <a:prstGeom prst="rect">
              <a:avLst/>
            </a:prstGeom>
            <a:noFill/>
          </p:spPr>
          <p:txBody>
            <a:bodyPr wrap="none" rtlCol="0">
              <a:spAutoFit/>
            </a:bodyPr>
            <a:lstStyle/>
            <a:p>
              <a:r>
                <a:rPr lang="fr-BE" dirty="0">
                  <a:solidFill>
                    <a:schemeClr val="bg1"/>
                  </a:solidFill>
                </a:rPr>
                <a:t>Conversation flow report</a:t>
              </a:r>
            </a:p>
          </p:txBody>
        </p:sp>
        <p:sp>
          <p:nvSpPr>
            <p:cNvPr id="42" name="TextBox 41">
              <a:extLst>
                <a:ext uri="{FF2B5EF4-FFF2-40B4-BE49-F238E27FC236}">
                  <a16:creationId xmlns:a16="http://schemas.microsoft.com/office/drawing/2014/main" id="{2253C79F-ADD0-4D71-A585-2A4A3637989B}"/>
                </a:ext>
              </a:extLst>
            </p:cNvPr>
            <p:cNvSpPr txBox="1"/>
            <p:nvPr/>
          </p:nvSpPr>
          <p:spPr>
            <a:xfrm>
              <a:off x="7421491" y="4178300"/>
              <a:ext cx="1575816" cy="369332"/>
            </a:xfrm>
            <a:prstGeom prst="rect">
              <a:avLst/>
            </a:prstGeom>
            <a:noFill/>
          </p:spPr>
          <p:txBody>
            <a:bodyPr wrap="none" rtlCol="0">
              <a:spAutoFit/>
            </a:bodyPr>
            <a:lstStyle/>
            <a:p>
              <a:r>
                <a:rPr lang="fr-BE" dirty="0">
                  <a:solidFill>
                    <a:schemeClr val="bg1"/>
                  </a:solidFill>
                </a:rPr>
                <a:t>API </a:t>
              </a:r>
              <a:r>
                <a:rPr lang="fr-BE" dirty="0" err="1">
                  <a:solidFill>
                    <a:schemeClr val="bg1"/>
                  </a:solidFill>
                </a:rPr>
                <a:t>integration</a:t>
              </a:r>
              <a:endParaRPr lang="fr-BE" dirty="0">
                <a:solidFill>
                  <a:schemeClr val="bg1"/>
                </a:solidFill>
              </a:endParaRPr>
            </a:p>
          </p:txBody>
        </p:sp>
      </p:grpSp>
      <p:graphicFrame>
        <p:nvGraphicFramePr>
          <p:cNvPr id="53" name="Table 52">
            <a:extLst>
              <a:ext uri="{FF2B5EF4-FFF2-40B4-BE49-F238E27FC236}">
                <a16:creationId xmlns:a16="http://schemas.microsoft.com/office/drawing/2014/main" id="{90C615BB-0C01-4933-A369-4A0D868135A9}"/>
              </a:ext>
            </a:extLst>
          </p:cNvPr>
          <p:cNvGraphicFramePr>
            <a:graphicFrameLocks noGrp="1"/>
          </p:cNvGraphicFramePr>
          <p:nvPr>
            <p:extLst>
              <p:ext uri="{D42A27DB-BD31-4B8C-83A1-F6EECF244321}">
                <p14:modId xmlns:p14="http://schemas.microsoft.com/office/powerpoint/2010/main" val="2671069324"/>
              </p:ext>
            </p:extLst>
          </p:nvPr>
        </p:nvGraphicFramePr>
        <p:xfrm>
          <a:off x="7699555" y="2007713"/>
          <a:ext cx="4104254" cy="1884464"/>
        </p:xfrm>
        <a:graphic>
          <a:graphicData uri="http://schemas.openxmlformats.org/drawingml/2006/table">
            <a:tbl>
              <a:tblPr firstRow="1" bandRow="1">
                <a:tableStyleId>{073A0DAA-6AF3-43AB-8588-CEC1D06C72B9}</a:tableStyleId>
              </a:tblPr>
              <a:tblGrid>
                <a:gridCol w="2052127">
                  <a:extLst>
                    <a:ext uri="{9D8B030D-6E8A-4147-A177-3AD203B41FA5}">
                      <a16:colId xmlns:a16="http://schemas.microsoft.com/office/drawing/2014/main" val="1518169850"/>
                    </a:ext>
                  </a:extLst>
                </a:gridCol>
                <a:gridCol w="2052127">
                  <a:extLst>
                    <a:ext uri="{9D8B030D-6E8A-4147-A177-3AD203B41FA5}">
                      <a16:colId xmlns:a16="http://schemas.microsoft.com/office/drawing/2014/main" val="4084069005"/>
                    </a:ext>
                  </a:extLst>
                </a:gridCol>
              </a:tblGrid>
              <a:tr h="352893">
                <a:tc>
                  <a:txBody>
                    <a:bodyPr/>
                    <a:lstStyle/>
                    <a:p>
                      <a:pPr algn="ctr"/>
                      <a:r>
                        <a:rPr lang="fr-BE" sz="1400" dirty="0" err="1"/>
                        <a:t>Number</a:t>
                      </a:r>
                      <a:r>
                        <a:rPr lang="fr-BE" sz="1400" dirty="0"/>
                        <a:t> of conversation </a:t>
                      </a:r>
                    </a:p>
                  </a:txBody>
                  <a:tcPr marL="46173" marR="46173" marT="23086" marB="23086"/>
                </a:tc>
                <a:tc>
                  <a:txBody>
                    <a:bodyPr/>
                    <a:lstStyle/>
                    <a:p>
                      <a:pPr algn="ctr"/>
                      <a:r>
                        <a:rPr lang="fr-BE" sz="1400" dirty="0"/>
                        <a:t>Price per 100 conversations/€</a:t>
                      </a:r>
                    </a:p>
                  </a:txBody>
                  <a:tcPr marL="46173" marR="46173" marT="23086" marB="23086"/>
                </a:tc>
                <a:extLst>
                  <a:ext uri="{0D108BD9-81ED-4DB2-BD59-A6C34878D82A}">
                    <a16:rowId xmlns:a16="http://schemas.microsoft.com/office/drawing/2014/main" val="605505514"/>
                  </a:ext>
                </a:extLst>
              </a:tr>
              <a:tr h="352893">
                <a:tc>
                  <a:txBody>
                    <a:bodyPr/>
                    <a:lstStyle/>
                    <a:p>
                      <a:pPr algn="ctr"/>
                      <a:r>
                        <a:rPr lang="fr-BE" sz="1800" dirty="0"/>
                        <a:t>1 - 100</a:t>
                      </a:r>
                    </a:p>
                  </a:txBody>
                  <a:tcPr marL="46173" marR="46173" marT="23086" marB="23086"/>
                </a:tc>
                <a:tc>
                  <a:txBody>
                    <a:bodyPr/>
                    <a:lstStyle/>
                    <a:p>
                      <a:pPr algn="ctr"/>
                      <a:r>
                        <a:rPr lang="fr-BE" sz="1800" dirty="0"/>
                        <a:t>10,99€</a:t>
                      </a:r>
                    </a:p>
                  </a:txBody>
                  <a:tcPr marL="46173" marR="46173" marT="23086" marB="23086"/>
                </a:tc>
                <a:extLst>
                  <a:ext uri="{0D108BD9-81ED-4DB2-BD59-A6C34878D82A}">
                    <a16:rowId xmlns:a16="http://schemas.microsoft.com/office/drawing/2014/main" val="300784154"/>
                  </a:ext>
                </a:extLst>
              </a:tr>
              <a:tr h="352893">
                <a:tc>
                  <a:txBody>
                    <a:bodyPr/>
                    <a:lstStyle/>
                    <a:p>
                      <a:pPr algn="ctr"/>
                      <a:r>
                        <a:rPr lang="fr-BE" sz="1800" dirty="0"/>
                        <a:t>100 - 500</a:t>
                      </a:r>
                    </a:p>
                  </a:txBody>
                  <a:tcPr marL="46173" marR="46173" marT="23086" marB="23086"/>
                </a:tc>
                <a:tc>
                  <a:txBody>
                    <a:bodyPr/>
                    <a:lstStyle/>
                    <a:p>
                      <a:pPr algn="ctr"/>
                      <a:r>
                        <a:rPr lang="fr-BE" sz="1800" dirty="0"/>
                        <a:t>8,99€</a:t>
                      </a:r>
                    </a:p>
                  </a:txBody>
                  <a:tcPr marL="46173" marR="46173" marT="23086" marB="23086"/>
                </a:tc>
                <a:extLst>
                  <a:ext uri="{0D108BD9-81ED-4DB2-BD59-A6C34878D82A}">
                    <a16:rowId xmlns:a16="http://schemas.microsoft.com/office/drawing/2014/main" val="1246242910"/>
                  </a:ext>
                </a:extLst>
              </a:tr>
              <a:tr h="352893">
                <a:tc>
                  <a:txBody>
                    <a:bodyPr/>
                    <a:lstStyle/>
                    <a:p>
                      <a:pPr algn="ctr"/>
                      <a:r>
                        <a:rPr lang="fr-BE" sz="1800" dirty="0"/>
                        <a:t>500 - 1000</a:t>
                      </a:r>
                    </a:p>
                  </a:txBody>
                  <a:tcPr marL="46173" marR="46173" marT="23086" marB="23086"/>
                </a:tc>
                <a:tc>
                  <a:txBody>
                    <a:bodyPr/>
                    <a:lstStyle/>
                    <a:p>
                      <a:pPr algn="ctr"/>
                      <a:r>
                        <a:rPr lang="fr-BE" sz="1800" dirty="0"/>
                        <a:t>6,99€</a:t>
                      </a:r>
                    </a:p>
                  </a:txBody>
                  <a:tcPr marL="46173" marR="46173" marT="23086" marB="23086"/>
                </a:tc>
                <a:extLst>
                  <a:ext uri="{0D108BD9-81ED-4DB2-BD59-A6C34878D82A}">
                    <a16:rowId xmlns:a16="http://schemas.microsoft.com/office/drawing/2014/main" val="1630776537"/>
                  </a:ext>
                </a:extLst>
              </a:tr>
              <a:tr h="352893">
                <a:tc>
                  <a:txBody>
                    <a:bodyPr/>
                    <a:lstStyle/>
                    <a:p>
                      <a:pPr algn="ctr"/>
                      <a:r>
                        <a:rPr lang="fr-BE" sz="1800" dirty="0"/>
                        <a:t>1000+</a:t>
                      </a:r>
                    </a:p>
                  </a:txBody>
                  <a:tcPr marL="46173" marR="46173" marT="23086" marB="23086"/>
                </a:tc>
                <a:tc>
                  <a:txBody>
                    <a:bodyPr/>
                    <a:lstStyle/>
                    <a:p>
                      <a:pPr algn="ctr"/>
                      <a:r>
                        <a:rPr lang="fr-BE" sz="1800" dirty="0"/>
                        <a:t>4,99€</a:t>
                      </a:r>
                    </a:p>
                  </a:txBody>
                  <a:tcPr marL="46173" marR="46173" marT="23086" marB="23086"/>
                </a:tc>
                <a:extLst>
                  <a:ext uri="{0D108BD9-81ED-4DB2-BD59-A6C34878D82A}">
                    <a16:rowId xmlns:a16="http://schemas.microsoft.com/office/drawing/2014/main" val="1411408894"/>
                  </a:ext>
                </a:extLst>
              </a:tr>
            </a:tbl>
          </a:graphicData>
        </a:graphic>
      </p:graphicFrame>
      <p:sp>
        <p:nvSpPr>
          <p:cNvPr id="54" name="Rectangle 53">
            <a:extLst>
              <a:ext uri="{FF2B5EF4-FFF2-40B4-BE49-F238E27FC236}">
                <a16:creationId xmlns:a16="http://schemas.microsoft.com/office/drawing/2014/main" id="{C564E52E-0954-487D-85D5-1AA31A588626}"/>
              </a:ext>
            </a:extLst>
          </p:cNvPr>
          <p:cNvSpPr/>
          <p:nvPr/>
        </p:nvSpPr>
        <p:spPr>
          <a:xfrm>
            <a:off x="7699555" y="2007713"/>
            <a:ext cx="4104254" cy="18844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56" name="Straight Connector 55">
            <a:extLst>
              <a:ext uri="{FF2B5EF4-FFF2-40B4-BE49-F238E27FC236}">
                <a16:creationId xmlns:a16="http://schemas.microsoft.com/office/drawing/2014/main" id="{14D58D1D-19A1-469F-A0F5-A5B070B9FD71}"/>
              </a:ext>
            </a:extLst>
          </p:cNvPr>
          <p:cNvCxnSpPr/>
          <p:nvPr/>
        </p:nvCxnSpPr>
        <p:spPr>
          <a:xfrm>
            <a:off x="6899115" y="2002875"/>
            <a:ext cx="800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D72B92E-019F-454F-81DD-61E12AF1E872}"/>
              </a:ext>
            </a:extLst>
          </p:cNvPr>
          <p:cNvSpPr txBox="1"/>
          <p:nvPr/>
        </p:nvSpPr>
        <p:spPr>
          <a:xfrm>
            <a:off x="894386" y="6481784"/>
            <a:ext cx="9342622" cy="246221"/>
          </a:xfrm>
          <a:prstGeom prst="rect">
            <a:avLst/>
          </a:prstGeom>
          <a:noFill/>
        </p:spPr>
        <p:txBody>
          <a:bodyPr wrap="none" rtlCol="0">
            <a:spAutoFit/>
          </a:bodyPr>
          <a:lstStyle/>
          <a:p>
            <a:r>
              <a:rPr lang="fr-BE" sz="1000" dirty="0"/>
              <a:t>* The </a:t>
            </a:r>
            <a:r>
              <a:rPr lang="fr-BE" sz="1000" dirty="0" err="1"/>
              <a:t>indicated</a:t>
            </a:r>
            <a:r>
              <a:rPr lang="fr-BE" sz="1000" dirty="0"/>
              <a:t> </a:t>
            </a:r>
            <a:r>
              <a:rPr lang="fr-BE" sz="1000" dirty="0" err="1"/>
              <a:t>prices</a:t>
            </a:r>
            <a:r>
              <a:rPr lang="fr-BE" sz="1000" dirty="0"/>
              <a:t> are </a:t>
            </a:r>
            <a:r>
              <a:rPr lang="fr-BE" sz="1000" dirty="0" err="1"/>
              <a:t>calculated</a:t>
            </a:r>
            <a:r>
              <a:rPr lang="fr-BE" sz="1000" dirty="0"/>
              <a:t> per </a:t>
            </a:r>
            <a:r>
              <a:rPr lang="fr-BE" sz="1000" dirty="0" err="1"/>
              <a:t>month</a:t>
            </a:r>
            <a:r>
              <a:rPr lang="fr-BE" sz="1000" dirty="0"/>
              <a:t> and are </a:t>
            </a:r>
            <a:r>
              <a:rPr lang="fr-BE" sz="1000" dirty="0" err="1"/>
              <a:t>only</a:t>
            </a:r>
            <a:r>
              <a:rPr lang="fr-BE" sz="1000" dirty="0"/>
              <a:t> </a:t>
            </a:r>
            <a:r>
              <a:rPr lang="fr-BE" sz="1000" dirty="0" err="1"/>
              <a:t>references</a:t>
            </a:r>
            <a:r>
              <a:rPr lang="fr-BE" sz="1000" dirty="0"/>
              <a:t> for the </a:t>
            </a:r>
            <a:r>
              <a:rPr lang="fr-BE" sz="1000" dirty="0" err="1"/>
              <a:t>annual</a:t>
            </a:r>
            <a:r>
              <a:rPr lang="fr-BE" sz="1000" dirty="0"/>
              <a:t> </a:t>
            </a:r>
            <a:r>
              <a:rPr lang="fr-BE" sz="1000" dirty="0" err="1"/>
              <a:t>prices</a:t>
            </a:r>
            <a:r>
              <a:rPr lang="fr-BE" sz="1000" dirty="0"/>
              <a:t> which can </a:t>
            </a:r>
            <a:r>
              <a:rPr lang="fr-BE" sz="1000" dirty="0" err="1"/>
              <a:t>be</a:t>
            </a:r>
            <a:r>
              <a:rPr lang="fr-BE" sz="1000" dirty="0"/>
              <a:t> </a:t>
            </a:r>
            <a:r>
              <a:rPr lang="fr-BE" sz="1000" dirty="0" err="1"/>
              <a:t>negotiated</a:t>
            </a:r>
            <a:r>
              <a:rPr lang="fr-BE" sz="1000" dirty="0"/>
              <a:t>. For more information contact us on knnnpj@gmail.com.  </a:t>
            </a:r>
          </a:p>
        </p:txBody>
      </p:sp>
    </p:spTree>
    <p:extLst>
      <p:ext uri="{BB962C8B-B14F-4D97-AF65-F5344CB8AC3E}">
        <p14:creationId xmlns:p14="http://schemas.microsoft.com/office/powerpoint/2010/main" val="166829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E99A6C5-1367-4C03-A9AA-F6F8A6E1C7D7}"/>
              </a:ext>
            </a:extLst>
          </p:cNvPr>
          <p:cNvGrpSpPr/>
          <p:nvPr/>
        </p:nvGrpSpPr>
        <p:grpSpPr>
          <a:xfrm>
            <a:off x="11087878" y="5806304"/>
            <a:ext cx="928716" cy="901740"/>
            <a:chOff x="8437855" y="5025690"/>
            <a:chExt cx="928716" cy="901740"/>
          </a:xfrm>
        </p:grpSpPr>
        <p:pic>
          <p:nvPicPr>
            <p:cNvPr id="3" name="Picture 2">
              <a:extLst>
                <a:ext uri="{FF2B5EF4-FFF2-40B4-BE49-F238E27FC236}">
                  <a16:creationId xmlns:a16="http://schemas.microsoft.com/office/drawing/2014/main" id="{3C80009F-D0B9-47FB-81A3-E10C134F7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4" name="TextBox 3">
              <a:extLst>
                <a:ext uri="{FF2B5EF4-FFF2-40B4-BE49-F238E27FC236}">
                  <a16:creationId xmlns:a16="http://schemas.microsoft.com/office/drawing/2014/main" id="{441A1C89-ACE3-4326-8244-139C1A8525E6}"/>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5" name="Group 4">
            <a:extLst>
              <a:ext uri="{FF2B5EF4-FFF2-40B4-BE49-F238E27FC236}">
                <a16:creationId xmlns:a16="http://schemas.microsoft.com/office/drawing/2014/main" id="{C3773B95-5A27-4968-8E31-D187A0AADDF5}"/>
              </a:ext>
            </a:extLst>
          </p:cNvPr>
          <p:cNvGrpSpPr/>
          <p:nvPr/>
        </p:nvGrpSpPr>
        <p:grpSpPr>
          <a:xfrm rot="10800000">
            <a:off x="0" y="548550"/>
            <a:ext cx="7230332" cy="909817"/>
            <a:chOff x="4961668" y="357351"/>
            <a:chExt cx="7230332" cy="909817"/>
          </a:xfrm>
        </p:grpSpPr>
        <p:sp>
          <p:nvSpPr>
            <p:cNvPr id="6" name="Rectangle 5">
              <a:extLst>
                <a:ext uri="{FF2B5EF4-FFF2-40B4-BE49-F238E27FC236}">
                  <a16:creationId xmlns:a16="http://schemas.microsoft.com/office/drawing/2014/main" id="{7D82E4A3-1FD8-4E34-964E-E7D233A554BB}"/>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Rectangle: Top Corners Rounded 6">
              <a:extLst>
                <a:ext uri="{FF2B5EF4-FFF2-40B4-BE49-F238E27FC236}">
                  <a16:creationId xmlns:a16="http://schemas.microsoft.com/office/drawing/2014/main" id="{D518EF55-78D5-4291-8FE5-84F2B7F3FCA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8" name="TextBox 7">
            <a:extLst>
              <a:ext uri="{FF2B5EF4-FFF2-40B4-BE49-F238E27FC236}">
                <a16:creationId xmlns:a16="http://schemas.microsoft.com/office/drawing/2014/main" id="{C426520F-771B-4276-8816-5083A88ABC0D}"/>
              </a:ext>
            </a:extLst>
          </p:cNvPr>
          <p:cNvSpPr txBox="1"/>
          <p:nvPr/>
        </p:nvSpPr>
        <p:spPr>
          <a:xfrm>
            <a:off x="1306286" y="818792"/>
            <a:ext cx="2090637" cy="369332"/>
          </a:xfrm>
          <a:prstGeom prst="rect">
            <a:avLst/>
          </a:prstGeom>
          <a:noFill/>
        </p:spPr>
        <p:txBody>
          <a:bodyPr wrap="none" rtlCol="0">
            <a:spAutoFit/>
          </a:bodyPr>
          <a:lstStyle/>
          <a:p>
            <a:r>
              <a:rPr lang="fr-BE" dirty="0">
                <a:solidFill>
                  <a:schemeClr val="bg1"/>
                </a:solidFill>
                <a:latin typeface="Montserrat" panose="00000500000000000000" pitchFamily="2" charset="0"/>
              </a:rPr>
              <a:t>Impact for </a:t>
            </a:r>
            <a:r>
              <a:rPr lang="fr-BE" dirty="0" err="1">
                <a:solidFill>
                  <a:schemeClr val="bg1"/>
                </a:solidFill>
                <a:latin typeface="Montserrat" panose="00000500000000000000" pitchFamily="2" charset="0"/>
              </a:rPr>
              <a:t>Ouat</a:t>
            </a:r>
            <a:r>
              <a:rPr lang="fr-BE" dirty="0">
                <a:solidFill>
                  <a:schemeClr val="bg1"/>
                </a:solidFill>
                <a:latin typeface="Montserrat" panose="00000500000000000000" pitchFamily="2" charset="0"/>
              </a:rPr>
              <a:t>!</a:t>
            </a:r>
          </a:p>
        </p:txBody>
      </p:sp>
      <p:graphicFrame>
        <p:nvGraphicFramePr>
          <p:cNvPr id="13" name="Table 12">
            <a:extLst>
              <a:ext uri="{FF2B5EF4-FFF2-40B4-BE49-F238E27FC236}">
                <a16:creationId xmlns:a16="http://schemas.microsoft.com/office/drawing/2014/main" id="{A3FF3ACE-5E53-4EE6-AE12-C242B7DF2113}"/>
              </a:ext>
            </a:extLst>
          </p:cNvPr>
          <p:cNvGraphicFramePr>
            <a:graphicFrameLocks noGrp="1"/>
          </p:cNvGraphicFramePr>
          <p:nvPr>
            <p:extLst>
              <p:ext uri="{D42A27DB-BD31-4B8C-83A1-F6EECF244321}">
                <p14:modId xmlns:p14="http://schemas.microsoft.com/office/powerpoint/2010/main" val="163004727"/>
              </p:ext>
            </p:extLst>
          </p:nvPr>
        </p:nvGraphicFramePr>
        <p:xfrm>
          <a:off x="499508" y="1728610"/>
          <a:ext cx="5794830" cy="1483360"/>
        </p:xfrm>
        <a:graphic>
          <a:graphicData uri="http://schemas.openxmlformats.org/drawingml/2006/table">
            <a:tbl>
              <a:tblPr firstRow="1" bandRow="1">
                <a:tableStyleId>{073A0DAA-6AF3-43AB-8588-CEC1D06C72B9}</a:tableStyleId>
              </a:tblPr>
              <a:tblGrid>
                <a:gridCol w="2897415">
                  <a:extLst>
                    <a:ext uri="{9D8B030D-6E8A-4147-A177-3AD203B41FA5}">
                      <a16:colId xmlns:a16="http://schemas.microsoft.com/office/drawing/2014/main" val="3925473838"/>
                    </a:ext>
                  </a:extLst>
                </a:gridCol>
                <a:gridCol w="2897415">
                  <a:extLst>
                    <a:ext uri="{9D8B030D-6E8A-4147-A177-3AD203B41FA5}">
                      <a16:colId xmlns:a16="http://schemas.microsoft.com/office/drawing/2014/main" val="3028933826"/>
                    </a:ext>
                  </a:extLst>
                </a:gridCol>
              </a:tblGrid>
              <a:tr h="370840">
                <a:tc>
                  <a:txBody>
                    <a:bodyPr/>
                    <a:lstStyle/>
                    <a:p>
                      <a:r>
                        <a:rPr lang="fr-BE" dirty="0">
                          <a:latin typeface="BentonSans Light" panose="02000503000000020004" pitchFamily="2" charset="0"/>
                        </a:rPr>
                        <a:t>Si 100 utilisations</a:t>
                      </a:r>
                    </a:p>
                  </a:txBody>
                  <a:tcPr/>
                </a:tc>
                <a:tc>
                  <a:txBody>
                    <a:bodyPr/>
                    <a:lstStyle/>
                    <a:p>
                      <a:r>
                        <a:rPr lang="fr-BE" dirty="0">
                          <a:latin typeface="BentonSans Light" panose="02000503000000020004" pitchFamily="2" charset="0"/>
                        </a:rPr>
                        <a:t>Si 1000 utilisations</a:t>
                      </a:r>
                    </a:p>
                  </a:txBody>
                  <a:tcPr/>
                </a:tc>
                <a:extLst>
                  <a:ext uri="{0D108BD9-81ED-4DB2-BD59-A6C34878D82A}">
                    <a16:rowId xmlns:a16="http://schemas.microsoft.com/office/drawing/2014/main" val="2680914734"/>
                  </a:ext>
                </a:extLst>
              </a:tr>
              <a:tr h="370840">
                <a:tc>
                  <a:txBody>
                    <a:bodyPr/>
                    <a:lstStyle/>
                    <a:p>
                      <a:r>
                        <a:rPr lang="fr-BE" dirty="0">
                          <a:latin typeface="BentonSans Light" panose="02000503000000020004" pitchFamily="2" charset="0"/>
                        </a:rPr>
                        <a:t>1000€</a:t>
                      </a:r>
                    </a:p>
                  </a:txBody>
                  <a:tcPr/>
                </a:tc>
                <a:tc>
                  <a:txBody>
                    <a:bodyPr/>
                    <a:lstStyle/>
                    <a:p>
                      <a:r>
                        <a:rPr lang="fr-BE" dirty="0">
                          <a:latin typeface="BentonSans Light" panose="02000503000000020004" pitchFamily="2" charset="0"/>
                        </a:rPr>
                        <a:t>1000€ + (?)</a:t>
                      </a:r>
                    </a:p>
                  </a:txBody>
                  <a:tcPr/>
                </a:tc>
                <a:extLst>
                  <a:ext uri="{0D108BD9-81ED-4DB2-BD59-A6C34878D82A}">
                    <a16:rowId xmlns:a16="http://schemas.microsoft.com/office/drawing/2014/main" val="3840838424"/>
                  </a:ext>
                </a:extLst>
              </a:tr>
              <a:tr h="370840">
                <a:tc>
                  <a:txBody>
                    <a:bodyPr/>
                    <a:lstStyle/>
                    <a:p>
                      <a:r>
                        <a:rPr lang="fr-BE" dirty="0">
                          <a:latin typeface="BentonSans Light" panose="02000503000000020004" pitchFamily="2" charset="0"/>
                        </a:rPr>
                        <a:t>- 132€</a:t>
                      </a:r>
                    </a:p>
                  </a:txBody>
                  <a:tcPr/>
                </a:tc>
                <a:tc>
                  <a:txBody>
                    <a:bodyPr/>
                    <a:lstStyle/>
                    <a:p>
                      <a:r>
                        <a:rPr lang="fr-BE" dirty="0">
                          <a:latin typeface="BentonSans Light" panose="02000503000000020004" pitchFamily="2" charset="0"/>
                        </a:rPr>
                        <a:t>- 600€</a:t>
                      </a:r>
                    </a:p>
                  </a:txBody>
                  <a:tcPr/>
                </a:tc>
                <a:extLst>
                  <a:ext uri="{0D108BD9-81ED-4DB2-BD59-A6C34878D82A}">
                    <a16:rowId xmlns:a16="http://schemas.microsoft.com/office/drawing/2014/main" val="1648036565"/>
                  </a:ext>
                </a:extLst>
              </a:tr>
              <a:tr h="370840">
                <a:tc>
                  <a:txBody>
                    <a:bodyPr/>
                    <a:lstStyle/>
                    <a:p>
                      <a:r>
                        <a:rPr lang="fr-BE" b="1" dirty="0">
                          <a:latin typeface="BentonSans Light" panose="02000503000000020004" pitchFamily="2" charset="0"/>
                        </a:rPr>
                        <a:t>= 868€</a:t>
                      </a:r>
                    </a:p>
                  </a:txBody>
                  <a:tcPr/>
                </a:tc>
                <a:tc>
                  <a:txBody>
                    <a:bodyPr/>
                    <a:lstStyle/>
                    <a:p>
                      <a:r>
                        <a:rPr lang="fr-BE" b="1" dirty="0">
                          <a:latin typeface="BentonSans Light" panose="02000503000000020004" pitchFamily="2" charset="0"/>
                        </a:rPr>
                        <a:t>= 400€</a:t>
                      </a:r>
                    </a:p>
                  </a:txBody>
                  <a:tcPr/>
                </a:tc>
                <a:extLst>
                  <a:ext uri="{0D108BD9-81ED-4DB2-BD59-A6C34878D82A}">
                    <a16:rowId xmlns:a16="http://schemas.microsoft.com/office/drawing/2014/main" val="780697925"/>
                  </a:ext>
                </a:extLst>
              </a:tr>
            </a:tbl>
          </a:graphicData>
        </a:graphic>
      </p:graphicFrame>
      <p:sp>
        <p:nvSpPr>
          <p:cNvPr id="14" name="TextBox 13">
            <a:extLst>
              <a:ext uri="{FF2B5EF4-FFF2-40B4-BE49-F238E27FC236}">
                <a16:creationId xmlns:a16="http://schemas.microsoft.com/office/drawing/2014/main" id="{0D1C171D-FEA3-4BA4-A939-886B558059D4}"/>
              </a:ext>
            </a:extLst>
          </p:cNvPr>
          <p:cNvSpPr txBox="1"/>
          <p:nvPr/>
        </p:nvSpPr>
        <p:spPr>
          <a:xfrm>
            <a:off x="6322377" y="3796700"/>
            <a:ext cx="5298245" cy="369332"/>
          </a:xfrm>
          <a:prstGeom prst="rect">
            <a:avLst/>
          </a:prstGeom>
          <a:noFill/>
        </p:spPr>
        <p:txBody>
          <a:bodyPr wrap="none" rtlCol="0">
            <a:spAutoFit/>
          </a:bodyPr>
          <a:lstStyle/>
          <a:p>
            <a:r>
              <a:rPr lang="fr-BE" dirty="0">
                <a:latin typeface="BentonSans Light" panose="02000503000000020004" pitchFamily="2" charset="0"/>
              </a:rPr>
              <a:t>Nombre de clients retenus (</a:t>
            </a:r>
            <a:r>
              <a:rPr lang="fr-BE" dirty="0" err="1">
                <a:latin typeface="BentonSans Light" panose="02000503000000020004" pitchFamily="2" charset="0"/>
              </a:rPr>
              <a:t>retention</a:t>
            </a:r>
            <a:r>
              <a:rPr lang="fr-BE" dirty="0">
                <a:latin typeface="BentonSans Light" panose="02000503000000020004" pitchFamily="2" charset="0"/>
              </a:rPr>
              <a:t> rate = 10%)</a:t>
            </a:r>
          </a:p>
        </p:txBody>
      </p:sp>
      <p:graphicFrame>
        <p:nvGraphicFramePr>
          <p:cNvPr id="15" name="Table 14">
            <a:extLst>
              <a:ext uri="{FF2B5EF4-FFF2-40B4-BE49-F238E27FC236}">
                <a16:creationId xmlns:a16="http://schemas.microsoft.com/office/drawing/2014/main" id="{2FF487FD-E94A-4CEA-A436-97409031AE4E}"/>
              </a:ext>
            </a:extLst>
          </p:cNvPr>
          <p:cNvGraphicFramePr>
            <a:graphicFrameLocks noGrp="1"/>
          </p:cNvGraphicFramePr>
          <p:nvPr>
            <p:extLst>
              <p:ext uri="{D42A27DB-BD31-4B8C-83A1-F6EECF244321}">
                <p14:modId xmlns:p14="http://schemas.microsoft.com/office/powerpoint/2010/main" val="1481049870"/>
              </p:ext>
            </p:extLst>
          </p:nvPr>
        </p:nvGraphicFramePr>
        <p:xfrm>
          <a:off x="499508" y="3462054"/>
          <a:ext cx="5794830" cy="3200400"/>
        </p:xfrm>
        <a:graphic>
          <a:graphicData uri="http://schemas.openxmlformats.org/drawingml/2006/table">
            <a:tbl>
              <a:tblPr firstRow="1" bandRow="1">
                <a:tableStyleId>{073A0DAA-6AF3-43AB-8588-CEC1D06C72B9}</a:tableStyleId>
              </a:tblPr>
              <a:tblGrid>
                <a:gridCol w="2897415">
                  <a:extLst>
                    <a:ext uri="{9D8B030D-6E8A-4147-A177-3AD203B41FA5}">
                      <a16:colId xmlns:a16="http://schemas.microsoft.com/office/drawing/2014/main" val="2119837445"/>
                    </a:ext>
                  </a:extLst>
                </a:gridCol>
                <a:gridCol w="2897415">
                  <a:extLst>
                    <a:ext uri="{9D8B030D-6E8A-4147-A177-3AD203B41FA5}">
                      <a16:colId xmlns:a16="http://schemas.microsoft.com/office/drawing/2014/main" val="2028664633"/>
                    </a:ext>
                  </a:extLst>
                </a:gridCol>
              </a:tblGrid>
              <a:tr h="351113">
                <a:tc>
                  <a:txBody>
                    <a:bodyPr/>
                    <a:lstStyle/>
                    <a:p>
                      <a:r>
                        <a:rPr lang="fr-BE" dirty="0">
                          <a:latin typeface="BentonSans Light" panose="02000503000000020004" pitchFamily="2" charset="0"/>
                        </a:rPr>
                        <a:t>Si 100 utilisations</a:t>
                      </a:r>
                    </a:p>
                  </a:txBody>
                  <a:tcPr/>
                </a:tc>
                <a:tc>
                  <a:txBody>
                    <a:bodyPr/>
                    <a:lstStyle/>
                    <a:p>
                      <a:r>
                        <a:rPr lang="fr-BE" dirty="0">
                          <a:latin typeface="BentonSans Light" panose="02000503000000020004" pitchFamily="2" charset="0"/>
                        </a:rPr>
                        <a:t>Si 1000 utilisations</a:t>
                      </a:r>
                    </a:p>
                  </a:txBody>
                  <a:tcPr/>
                </a:tc>
                <a:extLst>
                  <a:ext uri="{0D108BD9-81ED-4DB2-BD59-A6C34878D82A}">
                    <a16:rowId xmlns:a16="http://schemas.microsoft.com/office/drawing/2014/main" val="3971627288"/>
                  </a:ext>
                </a:extLst>
              </a:tr>
              <a:tr h="351113">
                <a:tc>
                  <a:txBody>
                    <a:bodyPr/>
                    <a:lstStyle/>
                    <a:p>
                      <a:r>
                        <a:rPr lang="fr-BE" dirty="0">
                          <a:latin typeface="BentonSans Light" panose="02000503000000020004" pitchFamily="2" charset="0"/>
                        </a:rPr>
                        <a:t>+ 10 (clients supp)</a:t>
                      </a:r>
                    </a:p>
                  </a:txBody>
                  <a:tcPr/>
                </a:tc>
                <a:tc>
                  <a:txBody>
                    <a:bodyPr/>
                    <a:lstStyle/>
                    <a:p>
                      <a:r>
                        <a:rPr lang="fr-BE" dirty="0">
                          <a:latin typeface="BentonSans Light" panose="02000503000000020004" pitchFamily="2" charset="0"/>
                        </a:rPr>
                        <a:t>+ 100 (clients supp)</a:t>
                      </a:r>
                    </a:p>
                  </a:txBody>
                  <a:tcPr/>
                </a:tc>
                <a:extLst>
                  <a:ext uri="{0D108BD9-81ED-4DB2-BD59-A6C34878D82A}">
                    <a16:rowId xmlns:a16="http://schemas.microsoft.com/office/drawing/2014/main" val="1242053543"/>
                  </a:ext>
                </a:extLst>
              </a:tr>
              <a:tr h="351113">
                <a:tc>
                  <a:txBody>
                    <a:bodyPr/>
                    <a:lstStyle/>
                    <a:p>
                      <a:r>
                        <a:rPr lang="fr-BE" dirty="0">
                          <a:latin typeface="BentonSans Light" panose="02000503000000020004" pitchFamily="2" charset="0"/>
                        </a:rPr>
                        <a:t>+ Satisfaction client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Satisfaction client</a:t>
                      </a:r>
                    </a:p>
                  </a:txBody>
                  <a:tcPr/>
                </a:tc>
                <a:extLst>
                  <a:ext uri="{0D108BD9-81ED-4DB2-BD59-A6C34878D82A}">
                    <a16:rowId xmlns:a16="http://schemas.microsoft.com/office/drawing/2014/main" val="2817683779"/>
                  </a:ext>
                </a:extLst>
              </a:tr>
              <a:tr h="351113">
                <a:tc>
                  <a:txBody>
                    <a:bodyPr/>
                    <a:lstStyle/>
                    <a:p>
                      <a:r>
                        <a:rPr lang="fr-BE" dirty="0">
                          <a:latin typeface="BentonSans Light" panose="02000503000000020004" pitchFamily="2" charset="0"/>
                        </a:rPr>
                        <a:t>+ Data clients</a:t>
                      </a:r>
                    </a:p>
                  </a:txBody>
                  <a:tcPr/>
                </a:tc>
                <a:tc>
                  <a:txBody>
                    <a:bodyPr/>
                    <a:lstStyle/>
                    <a:p>
                      <a:r>
                        <a:rPr lang="fr-BE" dirty="0">
                          <a:latin typeface="BentonSans Light" panose="02000503000000020004" pitchFamily="2" charset="0"/>
                        </a:rPr>
                        <a:t>+ Data clients</a:t>
                      </a:r>
                    </a:p>
                  </a:txBody>
                  <a:tcPr/>
                </a:tc>
                <a:extLst>
                  <a:ext uri="{0D108BD9-81ED-4DB2-BD59-A6C34878D82A}">
                    <a16:rowId xmlns:a16="http://schemas.microsoft.com/office/drawing/2014/main" val="3826172610"/>
                  </a:ext>
                </a:extLst>
              </a:tr>
              <a:tr h="351113">
                <a:tc>
                  <a:txBody>
                    <a:bodyPr/>
                    <a:lstStyle/>
                    <a:p>
                      <a:r>
                        <a:rPr lang="fr-BE" dirty="0">
                          <a:latin typeface="BentonSans Light" panose="02000503000000020004" pitchFamily="2" charset="0"/>
                        </a:rPr>
                        <a:t>+ Time-</a:t>
                      </a:r>
                      <a:r>
                        <a:rPr lang="fr-BE" dirty="0" err="1">
                          <a:latin typeface="BentonSans Light" panose="02000503000000020004" pitchFamily="2" charset="0"/>
                        </a:rPr>
                        <a:t>saving</a:t>
                      </a:r>
                      <a:r>
                        <a:rPr lang="fr-BE" dirty="0">
                          <a:latin typeface="BentonSans Light" panose="02000503000000020004" pitchFamily="2" charset="0"/>
                        </a:rPr>
                        <a:t> &amp; </a:t>
                      </a:r>
                      <a:r>
                        <a:rPr lang="fr-BE" dirty="0" err="1">
                          <a:latin typeface="BentonSans Light" panose="02000503000000020004" pitchFamily="2" charset="0"/>
                        </a:rPr>
                        <a:t>added</a:t>
                      </a:r>
                      <a:r>
                        <a:rPr lang="fr-BE" dirty="0">
                          <a:latin typeface="BentonSans Light" panose="02000503000000020004" pitchFamily="2" charset="0"/>
                        </a:rPr>
                        <a:t> value </a:t>
                      </a:r>
                      <a:r>
                        <a:rPr lang="fr-BE" dirty="0" err="1">
                          <a:latin typeface="BentonSans Light" panose="02000503000000020004" pitchFamily="2" charset="0"/>
                        </a:rPr>
                        <a:t>works</a:t>
                      </a:r>
                      <a:endParaRPr lang="fr-BE" dirty="0">
                        <a:latin typeface="BentonSans Light" panose="0200050300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Time-</a:t>
                      </a:r>
                      <a:r>
                        <a:rPr lang="fr-BE" dirty="0" err="1">
                          <a:latin typeface="BentonSans Light" panose="02000503000000020004" pitchFamily="2" charset="0"/>
                        </a:rPr>
                        <a:t>saving</a:t>
                      </a:r>
                      <a:r>
                        <a:rPr lang="fr-BE" dirty="0">
                          <a:latin typeface="BentonSans Light" panose="02000503000000020004" pitchFamily="2" charset="0"/>
                        </a:rPr>
                        <a:t> &amp; </a:t>
                      </a:r>
                      <a:r>
                        <a:rPr lang="fr-BE" dirty="0" err="1">
                          <a:latin typeface="BentonSans Light" panose="02000503000000020004" pitchFamily="2" charset="0"/>
                        </a:rPr>
                        <a:t>added</a:t>
                      </a:r>
                      <a:r>
                        <a:rPr lang="fr-BE" dirty="0">
                          <a:latin typeface="BentonSans Light" panose="02000503000000020004" pitchFamily="2" charset="0"/>
                        </a:rPr>
                        <a:t> value </a:t>
                      </a:r>
                      <a:r>
                        <a:rPr lang="fr-BE" dirty="0" err="1">
                          <a:latin typeface="BentonSans Light" panose="02000503000000020004" pitchFamily="2" charset="0"/>
                        </a:rPr>
                        <a:t>works</a:t>
                      </a:r>
                      <a:endParaRPr lang="fr-BE" dirty="0">
                        <a:latin typeface="BentonSans Light" panose="02000503000000020004" pitchFamily="2" charset="0"/>
                      </a:endParaRPr>
                    </a:p>
                  </a:txBody>
                  <a:tcPr/>
                </a:tc>
                <a:extLst>
                  <a:ext uri="{0D108BD9-81ED-4DB2-BD59-A6C34878D82A}">
                    <a16:rowId xmlns:a16="http://schemas.microsoft.com/office/drawing/2014/main" val="4254407356"/>
                  </a:ext>
                </a:extLst>
              </a:tr>
              <a:tr h="351113">
                <a:tc>
                  <a:txBody>
                    <a:bodyPr/>
                    <a:lstStyle/>
                    <a:p>
                      <a:r>
                        <a:rPr lang="fr-BE" dirty="0">
                          <a:latin typeface="BentonSans Light" panose="02000503000000020004" pitchFamily="2" charset="0"/>
                        </a:rPr>
                        <a:t>+ Cash-flow/</a:t>
                      </a:r>
                      <a:r>
                        <a:rPr lang="fr-BE" dirty="0" err="1">
                          <a:latin typeface="BentonSans Light" panose="02000503000000020004" pitchFamily="2" charset="0"/>
                        </a:rPr>
                        <a:t>liquidity</a:t>
                      </a:r>
                      <a:endParaRPr lang="fr-BE" dirty="0">
                        <a:latin typeface="BentonSans Light" panose="0200050300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a:t>
                      </a:r>
                      <a:r>
                        <a:rPr lang="fr-BE" dirty="0" err="1">
                          <a:latin typeface="BentonSans Light" panose="02000503000000020004" pitchFamily="2" charset="0"/>
                        </a:rPr>
                        <a:t>Cach-flow</a:t>
                      </a:r>
                      <a:r>
                        <a:rPr lang="fr-BE" dirty="0">
                          <a:latin typeface="BentonSans Light" panose="02000503000000020004" pitchFamily="2" charset="0"/>
                        </a:rPr>
                        <a:t>/</a:t>
                      </a:r>
                      <a:r>
                        <a:rPr lang="fr-BE" dirty="0" err="1">
                          <a:latin typeface="BentonSans Light" panose="02000503000000020004" pitchFamily="2" charset="0"/>
                        </a:rPr>
                        <a:t>liquidity</a:t>
                      </a:r>
                      <a:endParaRPr lang="fr-BE" dirty="0">
                        <a:latin typeface="BentonSans Light" panose="02000503000000020004" pitchFamily="2" charset="0"/>
                      </a:endParaRPr>
                    </a:p>
                  </a:txBody>
                  <a:tcPr/>
                </a:tc>
                <a:extLst>
                  <a:ext uri="{0D108BD9-81ED-4DB2-BD59-A6C34878D82A}">
                    <a16:rowId xmlns:a16="http://schemas.microsoft.com/office/drawing/2014/main" val="1408512306"/>
                  </a:ext>
                </a:extLst>
              </a:tr>
              <a:tr h="351113">
                <a:tc>
                  <a:txBody>
                    <a:bodyPr/>
                    <a:lstStyle/>
                    <a:p>
                      <a:r>
                        <a:rPr lang="fr-BE" dirty="0">
                          <a:latin typeface="BentonSans Light" panose="02000503000000020004" pitchFamily="2" charset="0"/>
                        </a:rPr>
                        <a:t>+ </a:t>
                      </a:r>
                      <a:r>
                        <a:rPr lang="fr-BE" dirty="0" err="1">
                          <a:latin typeface="BentonSans Light" panose="02000503000000020004" pitchFamily="2" charset="0"/>
                        </a:rPr>
                        <a:t>Other</a:t>
                      </a:r>
                      <a:r>
                        <a:rPr lang="fr-BE" dirty="0">
                          <a:latin typeface="BentonSans Light" panose="02000503000000020004" pitchFamily="2" charset="0"/>
                        </a:rPr>
                        <a:t> intangibles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a:t>
                      </a:r>
                      <a:r>
                        <a:rPr lang="fr-BE" dirty="0" err="1">
                          <a:latin typeface="BentonSans Light" panose="02000503000000020004" pitchFamily="2" charset="0"/>
                        </a:rPr>
                        <a:t>Other</a:t>
                      </a:r>
                      <a:r>
                        <a:rPr lang="fr-BE" dirty="0">
                          <a:latin typeface="BentonSans Light" panose="02000503000000020004" pitchFamily="2" charset="0"/>
                        </a:rPr>
                        <a:t> intangibles</a:t>
                      </a:r>
                    </a:p>
                  </a:txBody>
                  <a:tcPr/>
                </a:tc>
                <a:extLst>
                  <a:ext uri="{0D108BD9-81ED-4DB2-BD59-A6C34878D82A}">
                    <a16:rowId xmlns:a16="http://schemas.microsoft.com/office/drawing/2014/main" val="2864504630"/>
                  </a:ext>
                </a:extLst>
              </a:tr>
              <a:tr h="351113">
                <a:tc>
                  <a:txBody>
                    <a:bodyPr/>
                    <a:lstStyle/>
                    <a:p>
                      <a:r>
                        <a:rPr lang="fr-BE" b="1" dirty="0">
                          <a:latin typeface="BentonSans Light" panose="02000503000000020004" pitchFamily="2" charset="0"/>
                        </a:rPr>
                        <a:t>ROI = ~5% - 10%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b="1" dirty="0">
                          <a:latin typeface="BentonSans Light" panose="02000503000000020004" pitchFamily="2" charset="0"/>
                        </a:rPr>
                        <a:t>ROI = ~10% </a:t>
                      </a:r>
                      <a:r>
                        <a:rPr lang="fr-BE" b="1">
                          <a:latin typeface="BentonSans Light" panose="02000503000000020004" pitchFamily="2" charset="0"/>
                        </a:rPr>
                        <a:t>– 15%</a:t>
                      </a:r>
                      <a:endParaRPr lang="fr-BE" b="1" dirty="0">
                        <a:latin typeface="BentonSans Light" panose="02000503000000020004" pitchFamily="2" charset="0"/>
                      </a:endParaRPr>
                    </a:p>
                  </a:txBody>
                  <a:tcPr/>
                </a:tc>
                <a:extLst>
                  <a:ext uri="{0D108BD9-81ED-4DB2-BD59-A6C34878D82A}">
                    <a16:rowId xmlns:a16="http://schemas.microsoft.com/office/drawing/2014/main" val="3281153973"/>
                  </a:ext>
                </a:extLst>
              </a:tr>
            </a:tbl>
          </a:graphicData>
        </a:graphic>
      </p:graphicFrame>
      <p:grpSp>
        <p:nvGrpSpPr>
          <p:cNvPr id="17" name="Group 16">
            <a:extLst>
              <a:ext uri="{FF2B5EF4-FFF2-40B4-BE49-F238E27FC236}">
                <a16:creationId xmlns:a16="http://schemas.microsoft.com/office/drawing/2014/main" id="{418FE6F8-F81D-4B2A-9B91-ECABCBB50E41}"/>
              </a:ext>
            </a:extLst>
          </p:cNvPr>
          <p:cNvGrpSpPr/>
          <p:nvPr/>
        </p:nvGrpSpPr>
        <p:grpSpPr>
          <a:xfrm>
            <a:off x="6352847" y="2116782"/>
            <a:ext cx="5295039" cy="1095188"/>
            <a:chOff x="6622596" y="2861441"/>
            <a:chExt cx="5295039" cy="1095188"/>
          </a:xfrm>
        </p:grpSpPr>
        <p:sp>
          <p:nvSpPr>
            <p:cNvPr id="9" name="TextBox 8">
              <a:extLst>
                <a:ext uri="{FF2B5EF4-FFF2-40B4-BE49-F238E27FC236}">
                  <a16:creationId xmlns:a16="http://schemas.microsoft.com/office/drawing/2014/main" id="{95095BDC-BE4C-4F71-B290-FBCCE421474B}"/>
                </a:ext>
              </a:extLst>
            </p:cNvPr>
            <p:cNvSpPr txBox="1"/>
            <p:nvPr/>
          </p:nvSpPr>
          <p:spPr>
            <a:xfrm>
              <a:off x="6622596" y="2861441"/>
              <a:ext cx="4910319" cy="369332"/>
            </a:xfrm>
            <a:prstGeom prst="rect">
              <a:avLst/>
            </a:prstGeom>
            <a:noFill/>
          </p:spPr>
          <p:txBody>
            <a:bodyPr wrap="none" rtlCol="0">
              <a:spAutoFit/>
            </a:bodyPr>
            <a:lstStyle/>
            <a:p>
              <a:r>
                <a:rPr lang="fr-BE" dirty="0">
                  <a:latin typeface="BentonSans Light" panose="02000503000000020004" pitchFamily="2" charset="0"/>
                </a:rPr>
                <a:t>Economisé sur le salaire du support (2h/jour)</a:t>
              </a:r>
              <a:endParaRPr lang="fr-BE" b="1" dirty="0">
                <a:latin typeface="BentonSans Light" panose="02000503000000020004" pitchFamily="2" charset="0"/>
              </a:endParaRPr>
            </a:p>
          </p:txBody>
        </p:sp>
        <p:sp>
          <p:nvSpPr>
            <p:cNvPr id="10" name="TextBox 9">
              <a:extLst>
                <a:ext uri="{FF2B5EF4-FFF2-40B4-BE49-F238E27FC236}">
                  <a16:creationId xmlns:a16="http://schemas.microsoft.com/office/drawing/2014/main" id="{9DE91532-6B1A-4F51-9E13-49F40D3476A5}"/>
                </a:ext>
              </a:extLst>
            </p:cNvPr>
            <p:cNvSpPr txBox="1"/>
            <p:nvPr/>
          </p:nvSpPr>
          <p:spPr>
            <a:xfrm>
              <a:off x="6622596" y="3244334"/>
              <a:ext cx="5295039" cy="369332"/>
            </a:xfrm>
            <a:prstGeom prst="rect">
              <a:avLst/>
            </a:prstGeom>
            <a:noFill/>
          </p:spPr>
          <p:txBody>
            <a:bodyPr wrap="none" rtlCol="0">
              <a:spAutoFit/>
            </a:bodyPr>
            <a:lstStyle/>
            <a:p>
              <a:r>
                <a:rPr lang="fr-BE" dirty="0">
                  <a:latin typeface="BentonSans Light" panose="02000503000000020004" pitchFamily="2" charset="0"/>
                </a:rPr>
                <a:t>D’abonnement à KNNNPJ </a:t>
              </a:r>
              <a:r>
                <a:rPr lang="fr-BE" dirty="0" err="1">
                  <a:latin typeface="BentonSans Light" panose="02000503000000020004" pitchFamily="2" charset="0"/>
                </a:rPr>
                <a:t>Chatbot</a:t>
              </a:r>
              <a:r>
                <a:rPr lang="fr-BE" dirty="0">
                  <a:latin typeface="BentonSans Light" panose="02000503000000020004" pitchFamily="2" charset="0"/>
                </a:rPr>
                <a:t> (coûts annuel)</a:t>
              </a:r>
              <a:endParaRPr lang="fr-BE" b="1" dirty="0">
                <a:latin typeface="BentonSans Light" panose="02000503000000020004" pitchFamily="2" charset="0"/>
              </a:endParaRPr>
            </a:p>
          </p:txBody>
        </p:sp>
        <p:sp>
          <p:nvSpPr>
            <p:cNvPr id="16" name="TextBox 15">
              <a:extLst>
                <a:ext uri="{FF2B5EF4-FFF2-40B4-BE49-F238E27FC236}">
                  <a16:creationId xmlns:a16="http://schemas.microsoft.com/office/drawing/2014/main" id="{D84562AE-6895-47C3-9A06-786396786A8F}"/>
                </a:ext>
              </a:extLst>
            </p:cNvPr>
            <p:cNvSpPr txBox="1"/>
            <p:nvPr/>
          </p:nvSpPr>
          <p:spPr>
            <a:xfrm>
              <a:off x="6622596" y="3587297"/>
              <a:ext cx="2068195" cy="369332"/>
            </a:xfrm>
            <a:prstGeom prst="rect">
              <a:avLst/>
            </a:prstGeom>
            <a:noFill/>
          </p:spPr>
          <p:txBody>
            <a:bodyPr wrap="none" rtlCol="0">
              <a:spAutoFit/>
            </a:bodyPr>
            <a:lstStyle/>
            <a:p>
              <a:r>
                <a:rPr lang="fr-BE" b="1" dirty="0">
                  <a:latin typeface="BentonSans Light" panose="02000503000000020004" pitchFamily="2" charset="0"/>
                </a:rPr>
                <a:t>Bénéfice brute (€)</a:t>
              </a:r>
            </a:p>
          </p:txBody>
        </p:sp>
      </p:grpSp>
      <p:sp>
        <p:nvSpPr>
          <p:cNvPr id="18" name="Right Brace 17">
            <a:extLst>
              <a:ext uri="{FF2B5EF4-FFF2-40B4-BE49-F238E27FC236}">
                <a16:creationId xmlns:a16="http://schemas.microsoft.com/office/drawing/2014/main" id="{FF009DE1-EF35-496A-87A0-4D537C17FFC6}"/>
              </a:ext>
            </a:extLst>
          </p:cNvPr>
          <p:cNvSpPr/>
          <p:nvPr/>
        </p:nvSpPr>
        <p:spPr>
          <a:xfrm>
            <a:off x="6450591" y="4166032"/>
            <a:ext cx="503146" cy="21434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20" name="TextBox 19">
            <a:extLst>
              <a:ext uri="{FF2B5EF4-FFF2-40B4-BE49-F238E27FC236}">
                <a16:creationId xmlns:a16="http://schemas.microsoft.com/office/drawing/2014/main" id="{BCB444B4-F235-47D0-8561-4CD1DF859ACE}"/>
              </a:ext>
            </a:extLst>
          </p:cNvPr>
          <p:cNvSpPr txBox="1"/>
          <p:nvPr/>
        </p:nvSpPr>
        <p:spPr>
          <a:xfrm>
            <a:off x="7081951" y="5062254"/>
            <a:ext cx="2393604" cy="369332"/>
          </a:xfrm>
          <a:prstGeom prst="rect">
            <a:avLst/>
          </a:prstGeom>
          <a:noFill/>
        </p:spPr>
        <p:txBody>
          <a:bodyPr wrap="none" rtlCol="0">
            <a:spAutoFit/>
          </a:bodyPr>
          <a:lstStyle/>
          <a:p>
            <a:r>
              <a:rPr lang="fr-BE" dirty="0">
                <a:latin typeface="BentonSans Light" panose="02000503000000020004" pitchFamily="2" charset="0"/>
              </a:rPr>
              <a:t>Autres valeur ajoutée</a:t>
            </a:r>
          </a:p>
        </p:txBody>
      </p:sp>
      <p:sp>
        <p:nvSpPr>
          <p:cNvPr id="21" name="TextBox 20">
            <a:extLst>
              <a:ext uri="{FF2B5EF4-FFF2-40B4-BE49-F238E27FC236}">
                <a16:creationId xmlns:a16="http://schemas.microsoft.com/office/drawing/2014/main" id="{00C77D6D-8F36-4250-A640-648131C951D8}"/>
              </a:ext>
            </a:extLst>
          </p:cNvPr>
          <p:cNvSpPr txBox="1"/>
          <p:nvPr/>
        </p:nvSpPr>
        <p:spPr>
          <a:xfrm>
            <a:off x="6352847" y="6338712"/>
            <a:ext cx="3046027" cy="369332"/>
          </a:xfrm>
          <a:prstGeom prst="rect">
            <a:avLst/>
          </a:prstGeom>
          <a:noFill/>
        </p:spPr>
        <p:txBody>
          <a:bodyPr wrap="none" rtlCol="0">
            <a:spAutoFit/>
          </a:bodyPr>
          <a:lstStyle/>
          <a:p>
            <a:r>
              <a:rPr lang="fr-BE" b="1" dirty="0">
                <a:latin typeface="BentonSans Light" panose="02000503000000020004" pitchFamily="2" charset="0"/>
              </a:rPr>
              <a:t>Return On Investment (ROI)</a:t>
            </a:r>
          </a:p>
        </p:txBody>
      </p:sp>
      <p:sp>
        <p:nvSpPr>
          <p:cNvPr id="22" name="TextBox 21">
            <a:extLst>
              <a:ext uri="{FF2B5EF4-FFF2-40B4-BE49-F238E27FC236}">
                <a16:creationId xmlns:a16="http://schemas.microsoft.com/office/drawing/2014/main" id="{FFB12EF9-FA7F-47A8-95F7-C9AA6CA9165D}"/>
              </a:ext>
            </a:extLst>
          </p:cNvPr>
          <p:cNvSpPr txBox="1"/>
          <p:nvPr/>
        </p:nvSpPr>
        <p:spPr>
          <a:xfrm>
            <a:off x="8470248" y="136609"/>
            <a:ext cx="3571812" cy="246221"/>
          </a:xfrm>
          <a:prstGeom prst="rect">
            <a:avLst/>
          </a:prstGeom>
          <a:noFill/>
        </p:spPr>
        <p:txBody>
          <a:bodyPr wrap="none" rtlCol="0">
            <a:spAutoFit/>
          </a:bodyPr>
          <a:lstStyle/>
          <a:p>
            <a:r>
              <a:rPr lang="fr-BE" sz="1000" dirty="0"/>
              <a:t>*All the </a:t>
            </a:r>
            <a:r>
              <a:rPr lang="fr-BE" sz="1000" dirty="0" err="1"/>
              <a:t>calculation</a:t>
            </a:r>
            <a:r>
              <a:rPr lang="fr-BE" sz="1000" dirty="0"/>
              <a:t> can </a:t>
            </a:r>
            <a:r>
              <a:rPr lang="fr-BE" sz="1000" dirty="0" err="1"/>
              <a:t>be</a:t>
            </a:r>
            <a:r>
              <a:rPr lang="fr-BE" sz="1000" dirty="0"/>
              <a:t> </a:t>
            </a:r>
            <a:r>
              <a:rPr lang="fr-BE" sz="1000" dirty="0" err="1"/>
              <a:t>explained</a:t>
            </a:r>
            <a:r>
              <a:rPr lang="fr-BE" sz="1000" dirty="0"/>
              <a:t> </a:t>
            </a:r>
            <a:r>
              <a:rPr lang="fr-BE" sz="1000" dirty="0" err="1"/>
              <a:t>based</a:t>
            </a:r>
            <a:r>
              <a:rPr lang="fr-BE" sz="1000" dirty="0"/>
              <a:t> on public information</a:t>
            </a:r>
          </a:p>
        </p:txBody>
      </p:sp>
    </p:spTree>
    <p:extLst>
      <p:ext uri="{BB962C8B-B14F-4D97-AF65-F5344CB8AC3E}">
        <p14:creationId xmlns:p14="http://schemas.microsoft.com/office/powerpoint/2010/main" val="271062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F2A995C-BA63-4FEC-A6E6-F5D04C60849F}"/>
              </a:ext>
            </a:extLst>
          </p:cNvPr>
          <p:cNvGrpSpPr/>
          <p:nvPr/>
        </p:nvGrpSpPr>
        <p:grpSpPr>
          <a:xfrm>
            <a:off x="11087878" y="5806304"/>
            <a:ext cx="928716" cy="901740"/>
            <a:chOff x="8437855" y="5025690"/>
            <a:chExt cx="928716" cy="901740"/>
          </a:xfrm>
        </p:grpSpPr>
        <p:pic>
          <p:nvPicPr>
            <p:cNvPr id="6" name="Picture 5">
              <a:extLst>
                <a:ext uri="{FF2B5EF4-FFF2-40B4-BE49-F238E27FC236}">
                  <a16:creationId xmlns:a16="http://schemas.microsoft.com/office/drawing/2014/main" id="{D90AFAE3-7F08-49E5-BB6D-10A2573C7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7" name="TextBox 6">
              <a:extLst>
                <a:ext uri="{FF2B5EF4-FFF2-40B4-BE49-F238E27FC236}">
                  <a16:creationId xmlns:a16="http://schemas.microsoft.com/office/drawing/2014/main" id="{90396AE7-D5A5-4710-B331-1D76B5D90B99}"/>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9" name="Group 8">
            <a:extLst>
              <a:ext uri="{FF2B5EF4-FFF2-40B4-BE49-F238E27FC236}">
                <a16:creationId xmlns:a16="http://schemas.microsoft.com/office/drawing/2014/main" id="{793BA67A-8223-4BEC-BEF0-ACBA9C463BAE}"/>
              </a:ext>
            </a:extLst>
          </p:cNvPr>
          <p:cNvGrpSpPr/>
          <p:nvPr/>
        </p:nvGrpSpPr>
        <p:grpSpPr>
          <a:xfrm>
            <a:off x="0" y="548550"/>
            <a:ext cx="7230332" cy="909817"/>
            <a:chOff x="0" y="548550"/>
            <a:chExt cx="7230332" cy="909817"/>
          </a:xfrm>
        </p:grpSpPr>
        <p:grpSp>
          <p:nvGrpSpPr>
            <p:cNvPr id="2" name="Group 1">
              <a:extLst>
                <a:ext uri="{FF2B5EF4-FFF2-40B4-BE49-F238E27FC236}">
                  <a16:creationId xmlns:a16="http://schemas.microsoft.com/office/drawing/2014/main" id="{3CCD89FC-7117-45B1-8631-7D2F9EED7814}"/>
                </a:ext>
              </a:extLst>
            </p:cNvPr>
            <p:cNvGrpSpPr/>
            <p:nvPr/>
          </p:nvGrpSpPr>
          <p:grpSpPr>
            <a:xfrm rot="10800000">
              <a:off x="0" y="548550"/>
              <a:ext cx="7230332" cy="909817"/>
              <a:chOff x="4961668" y="357351"/>
              <a:chExt cx="7230332" cy="909817"/>
            </a:xfrm>
          </p:grpSpPr>
          <p:sp>
            <p:nvSpPr>
              <p:cNvPr id="3" name="Rectangle 2">
                <a:extLst>
                  <a:ext uri="{FF2B5EF4-FFF2-40B4-BE49-F238E27FC236}">
                    <a16:creationId xmlns:a16="http://schemas.microsoft.com/office/drawing/2014/main" id="{A82C33D5-0D3C-4AD5-834A-C095A6FD4042}"/>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4" name="Rectangle: Top Corners Rounded 3">
                <a:extLst>
                  <a:ext uri="{FF2B5EF4-FFF2-40B4-BE49-F238E27FC236}">
                    <a16:creationId xmlns:a16="http://schemas.microsoft.com/office/drawing/2014/main" id="{E4BD45D5-CA66-4C07-BB0B-D2CEDBE3A904}"/>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8" name="TextBox 7">
              <a:extLst>
                <a:ext uri="{FF2B5EF4-FFF2-40B4-BE49-F238E27FC236}">
                  <a16:creationId xmlns:a16="http://schemas.microsoft.com/office/drawing/2014/main" id="{B937E853-D538-43B4-833F-FF812B68C3FE}"/>
                </a:ext>
              </a:extLst>
            </p:cNvPr>
            <p:cNvSpPr txBox="1"/>
            <p:nvPr/>
          </p:nvSpPr>
          <p:spPr>
            <a:xfrm>
              <a:off x="897804" y="811284"/>
              <a:ext cx="4891083"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KNNNPJ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 </a:t>
              </a:r>
              <a:r>
                <a:rPr lang="fr-BE" sz="2000" dirty="0" err="1">
                  <a:solidFill>
                    <a:schemeClr val="bg1"/>
                  </a:solidFill>
                  <a:latin typeface="Montserrat" panose="00000500000000000000" pitchFamily="2" charset="0"/>
                </a:rPr>
                <a:t>visionary</a:t>
              </a:r>
              <a:r>
                <a:rPr lang="fr-BE" sz="2000" dirty="0">
                  <a:solidFill>
                    <a:schemeClr val="bg1"/>
                  </a:solidFill>
                  <a:latin typeface="Montserrat" panose="00000500000000000000" pitchFamily="2" charset="0"/>
                </a:rPr>
                <a:t> startup</a:t>
              </a:r>
              <a:endParaRPr lang="fr-BE" dirty="0">
                <a:solidFill>
                  <a:schemeClr val="bg1"/>
                </a:solidFill>
                <a:latin typeface="Montserrat" panose="00000500000000000000" pitchFamily="2" charset="0"/>
              </a:endParaRPr>
            </a:p>
          </p:txBody>
        </p:sp>
      </p:grpSp>
      <p:sp>
        <p:nvSpPr>
          <p:cNvPr id="35" name="TextBox 34">
            <a:extLst>
              <a:ext uri="{FF2B5EF4-FFF2-40B4-BE49-F238E27FC236}">
                <a16:creationId xmlns:a16="http://schemas.microsoft.com/office/drawing/2014/main" id="{5E07F5BC-39A5-40E2-AFF9-8CC93BFD1BFB}"/>
              </a:ext>
            </a:extLst>
          </p:cNvPr>
          <p:cNvSpPr txBox="1"/>
          <p:nvPr/>
        </p:nvSpPr>
        <p:spPr>
          <a:xfrm>
            <a:off x="8164791" y="587959"/>
            <a:ext cx="3434658" cy="830997"/>
          </a:xfrm>
          <a:prstGeom prst="rect">
            <a:avLst/>
          </a:prstGeom>
          <a:noFill/>
        </p:spPr>
        <p:txBody>
          <a:bodyPr wrap="none" rtlCol="0">
            <a:spAutoFit/>
          </a:bodyPr>
          <a:lstStyle/>
          <a:p>
            <a:pPr marL="342900" indent="-342900">
              <a:buFont typeface="Wingdings" panose="05000000000000000000" pitchFamily="2" charset="2"/>
              <a:buChar char="§"/>
            </a:pPr>
            <a:r>
              <a:rPr lang="fr-BE" sz="2400" b="1" dirty="0">
                <a:latin typeface="AvenirNext"/>
              </a:rPr>
              <a:t>6 </a:t>
            </a:r>
            <a:r>
              <a:rPr lang="fr-BE" sz="2400" b="1" dirty="0" err="1">
                <a:latin typeface="AvenirNext"/>
              </a:rPr>
              <a:t>young</a:t>
            </a:r>
            <a:r>
              <a:rPr lang="fr-BE" sz="2400" b="1" dirty="0">
                <a:latin typeface="AvenirNext"/>
              </a:rPr>
              <a:t> entrepreneurs</a:t>
            </a:r>
          </a:p>
          <a:p>
            <a:pPr marL="342900" indent="-342900">
              <a:buFont typeface="Wingdings" panose="05000000000000000000" pitchFamily="2" charset="2"/>
              <a:buChar char="§"/>
            </a:pPr>
            <a:r>
              <a:rPr lang="fr-BE" sz="2400" b="1" dirty="0">
                <a:latin typeface="AvenirNext"/>
              </a:rPr>
              <a:t>1 startup </a:t>
            </a:r>
            <a:r>
              <a:rPr lang="fr-BE" sz="2400" b="1" dirty="0" err="1">
                <a:latin typeface="AvenirNext"/>
              </a:rPr>
              <a:t>dream</a:t>
            </a:r>
            <a:endParaRPr lang="fr-BE" sz="2400" b="1" dirty="0">
              <a:latin typeface="AvenirNext"/>
            </a:endParaRPr>
          </a:p>
        </p:txBody>
      </p:sp>
      <p:grpSp>
        <p:nvGrpSpPr>
          <p:cNvPr id="21" name="Group 20">
            <a:extLst>
              <a:ext uri="{FF2B5EF4-FFF2-40B4-BE49-F238E27FC236}">
                <a16:creationId xmlns:a16="http://schemas.microsoft.com/office/drawing/2014/main" id="{FC2267BA-93E5-4E6E-9AC8-42B328D7FB80}"/>
              </a:ext>
            </a:extLst>
          </p:cNvPr>
          <p:cNvGrpSpPr/>
          <p:nvPr/>
        </p:nvGrpSpPr>
        <p:grpSpPr>
          <a:xfrm>
            <a:off x="897804" y="1929394"/>
            <a:ext cx="2339936" cy="4128483"/>
            <a:chOff x="946588" y="1976837"/>
            <a:chExt cx="2339936" cy="4128483"/>
          </a:xfrm>
        </p:grpSpPr>
        <p:sp>
          <p:nvSpPr>
            <p:cNvPr id="29" name="TextBox 28">
              <a:extLst>
                <a:ext uri="{FF2B5EF4-FFF2-40B4-BE49-F238E27FC236}">
                  <a16:creationId xmlns:a16="http://schemas.microsoft.com/office/drawing/2014/main" id="{D9205118-A1C2-4050-9FE6-644DA1E41ABA}"/>
                </a:ext>
              </a:extLst>
            </p:cNvPr>
            <p:cNvSpPr txBox="1"/>
            <p:nvPr/>
          </p:nvSpPr>
          <p:spPr>
            <a:xfrm>
              <a:off x="962971" y="5735988"/>
              <a:ext cx="2307170" cy="369332"/>
            </a:xfrm>
            <a:prstGeom prst="rect">
              <a:avLst/>
            </a:prstGeom>
            <a:noFill/>
          </p:spPr>
          <p:txBody>
            <a:bodyPr wrap="none" rtlCol="0">
              <a:spAutoFit/>
            </a:bodyPr>
            <a:lstStyle/>
            <a:p>
              <a:r>
                <a:rPr lang="fr-BE" dirty="0"/>
                <a:t>JONATHAN DE DECKER</a:t>
              </a:r>
            </a:p>
          </p:txBody>
        </p:sp>
        <p:sp>
          <p:nvSpPr>
            <p:cNvPr id="15" name="TextBox 14">
              <a:extLst>
                <a:ext uri="{FF2B5EF4-FFF2-40B4-BE49-F238E27FC236}">
                  <a16:creationId xmlns:a16="http://schemas.microsoft.com/office/drawing/2014/main" id="{47659F89-5EEE-482C-BD7F-D595CF2D5837}"/>
                </a:ext>
              </a:extLst>
            </p:cNvPr>
            <p:cNvSpPr txBox="1"/>
            <p:nvPr/>
          </p:nvSpPr>
          <p:spPr>
            <a:xfrm>
              <a:off x="1323233" y="2441941"/>
              <a:ext cx="1568058" cy="369332"/>
            </a:xfrm>
            <a:prstGeom prst="rect">
              <a:avLst/>
            </a:prstGeom>
            <a:noFill/>
          </p:spPr>
          <p:txBody>
            <a:bodyPr wrap="none" rtlCol="0">
              <a:spAutoFit/>
            </a:bodyPr>
            <a:lstStyle/>
            <a:p>
              <a:r>
                <a:rPr lang="fr-BE" dirty="0"/>
                <a:t>PIERRE ZHANG</a:t>
              </a:r>
            </a:p>
          </p:txBody>
        </p:sp>
        <p:sp>
          <p:nvSpPr>
            <p:cNvPr id="18" name="TextBox 17">
              <a:extLst>
                <a:ext uri="{FF2B5EF4-FFF2-40B4-BE49-F238E27FC236}">
                  <a16:creationId xmlns:a16="http://schemas.microsoft.com/office/drawing/2014/main" id="{671A2A6E-9202-47F6-84DB-C29B2C16BF06}"/>
                </a:ext>
              </a:extLst>
            </p:cNvPr>
            <p:cNvSpPr txBox="1"/>
            <p:nvPr/>
          </p:nvSpPr>
          <p:spPr>
            <a:xfrm>
              <a:off x="1303344" y="4462102"/>
              <a:ext cx="1617751" cy="369332"/>
            </a:xfrm>
            <a:prstGeom prst="rect">
              <a:avLst/>
            </a:prstGeom>
            <a:noFill/>
          </p:spPr>
          <p:txBody>
            <a:bodyPr wrap="none" rtlCol="0">
              <a:spAutoFit/>
            </a:bodyPr>
            <a:lstStyle/>
            <a:p>
              <a:r>
                <a:rPr lang="fr-BE" dirty="0"/>
                <a:t>NADIA MHARZI</a:t>
              </a:r>
            </a:p>
          </p:txBody>
        </p:sp>
        <p:sp>
          <p:nvSpPr>
            <p:cNvPr id="20" name="TextBox 19">
              <a:extLst>
                <a:ext uri="{FF2B5EF4-FFF2-40B4-BE49-F238E27FC236}">
                  <a16:creationId xmlns:a16="http://schemas.microsoft.com/office/drawing/2014/main" id="{15FFA035-C952-4337-B5B9-B144786816E2}"/>
                </a:ext>
              </a:extLst>
            </p:cNvPr>
            <p:cNvSpPr txBox="1"/>
            <p:nvPr/>
          </p:nvSpPr>
          <p:spPr>
            <a:xfrm>
              <a:off x="955344" y="3227846"/>
              <a:ext cx="2303836" cy="369332"/>
            </a:xfrm>
            <a:prstGeom prst="rect">
              <a:avLst/>
            </a:prstGeom>
            <a:noFill/>
          </p:spPr>
          <p:txBody>
            <a:bodyPr wrap="none" rtlCol="0">
              <a:spAutoFit/>
            </a:bodyPr>
            <a:lstStyle/>
            <a:p>
              <a:r>
                <a:rPr lang="fr-BE" dirty="0"/>
                <a:t>GIA KE THIEN NGUYEN</a:t>
              </a:r>
            </a:p>
          </p:txBody>
        </p:sp>
        <p:sp>
          <p:nvSpPr>
            <p:cNvPr id="23" name="TextBox 22">
              <a:extLst>
                <a:ext uri="{FF2B5EF4-FFF2-40B4-BE49-F238E27FC236}">
                  <a16:creationId xmlns:a16="http://schemas.microsoft.com/office/drawing/2014/main" id="{00B3A8EB-E0D9-4C7E-88CA-93926B48B1B1}"/>
                </a:ext>
              </a:extLst>
            </p:cNvPr>
            <p:cNvSpPr txBox="1"/>
            <p:nvPr/>
          </p:nvSpPr>
          <p:spPr>
            <a:xfrm>
              <a:off x="1285657" y="4092770"/>
              <a:ext cx="1643207" cy="369332"/>
            </a:xfrm>
            <a:prstGeom prst="rect">
              <a:avLst/>
            </a:prstGeom>
            <a:noFill/>
          </p:spPr>
          <p:txBody>
            <a:bodyPr wrap="none" rtlCol="0">
              <a:spAutoFit/>
            </a:bodyPr>
            <a:lstStyle/>
            <a:p>
              <a:r>
                <a:rPr lang="fr-BE" dirty="0"/>
                <a:t>NELSON HENRY</a:t>
              </a:r>
            </a:p>
          </p:txBody>
        </p:sp>
        <p:sp>
          <p:nvSpPr>
            <p:cNvPr id="32" name="TextBox 31">
              <a:extLst>
                <a:ext uri="{FF2B5EF4-FFF2-40B4-BE49-F238E27FC236}">
                  <a16:creationId xmlns:a16="http://schemas.microsoft.com/office/drawing/2014/main" id="{6AD78C6F-0F52-420E-B3C3-A445B1ED455A}"/>
                </a:ext>
              </a:extLst>
            </p:cNvPr>
            <p:cNvSpPr txBox="1"/>
            <p:nvPr/>
          </p:nvSpPr>
          <p:spPr>
            <a:xfrm>
              <a:off x="946588" y="5366656"/>
              <a:ext cx="2339936" cy="369332"/>
            </a:xfrm>
            <a:prstGeom prst="rect">
              <a:avLst/>
            </a:prstGeom>
            <a:noFill/>
          </p:spPr>
          <p:txBody>
            <a:bodyPr wrap="none" rtlCol="0">
              <a:spAutoFit/>
            </a:bodyPr>
            <a:lstStyle/>
            <a:p>
              <a:r>
                <a:rPr lang="fr-BE" dirty="0"/>
                <a:t>NADIR BAKKALI KARFA </a:t>
              </a:r>
            </a:p>
          </p:txBody>
        </p:sp>
        <p:sp>
          <p:nvSpPr>
            <p:cNvPr id="16" name="TextBox 15">
              <a:extLst>
                <a:ext uri="{FF2B5EF4-FFF2-40B4-BE49-F238E27FC236}">
                  <a16:creationId xmlns:a16="http://schemas.microsoft.com/office/drawing/2014/main" id="{55607065-91C8-4D11-A691-8CCB101AC07F}"/>
                </a:ext>
              </a:extLst>
            </p:cNvPr>
            <p:cNvSpPr txBox="1"/>
            <p:nvPr/>
          </p:nvSpPr>
          <p:spPr>
            <a:xfrm>
              <a:off x="1571668" y="1976837"/>
              <a:ext cx="1071191" cy="400110"/>
            </a:xfrm>
            <a:prstGeom prst="rect">
              <a:avLst/>
            </a:prstGeom>
            <a:noFill/>
          </p:spPr>
          <p:txBody>
            <a:bodyPr wrap="none" rtlCol="0">
              <a:spAutoFit/>
            </a:bodyPr>
            <a:lstStyle/>
            <a:p>
              <a:r>
                <a:rPr lang="fr-BE" sz="2000" b="1" dirty="0" err="1">
                  <a:latin typeface="AvenirNext"/>
                </a:rPr>
                <a:t>Founder</a:t>
              </a:r>
              <a:endParaRPr lang="fr-BE" sz="2000" b="1" dirty="0">
                <a:latin typeface="AvenirNext"/>
              </a:endParaRPr>
            </a:p>
          </p:txBody>
        </p:sp>
        <p:sp>
          <p:nvSpPr>
            <p:cNvPr id="30" name="TextBox 29">
              <a:extLst>
                <a:ext uri="{FF2B5EF4-FFF2-40B4-BE49-F238E27FC236}">
                  <a16:creationId xmlns:a16="http://schemas.microsoft.com/office/drawing/2014/main" id="{9EBE83D1-0AC2-45BA-AE2E-942FA5E4F519}"/>
                </a:ext>
              </a:extLst>
            </p:cNvPr>
            <p:cNvSpPr txBox="1"/>
            <p:nvPr/>
          </p:nvSpPr>
          <p:spPr>
            <a:xfrm>
              <a:off x="1799710" y="2828236"/>
              <a:ext cx="615105" cy="400110"/>
            </a:xfrm>
            <a:prstGeom prst="rect">
              <a:avLst/>
            </a:prstGeom>
            <a:noFill/>
          </p:spPr>
          <p:txBody>
            <a:bodyPr wrap="none" rtlCol="0">
              <a:spAutoFit/>
            </a:bodyPr>
            <a:lstStyle/>
            <a:p>
              <a:r>
                <a:rPr lang="fr-BE" sz="2000" b="1" dirty="0">
                  <a:latin typeface="AvenirNext"/>
                </a:rPr>
                <a:t>CTO</a:t>
              </a:r>
            </a:p>
          </p:txBody>
        </p:sp>
        <p:sp>
          <p:nvSpPr>
            <p:cNvPr id="31" name="TextBox 30">
              <a:extLst>
                <a:ext uri="{FF2B5EF4-FFF2-40B4-BE49-F238E27FC236}">
                  <a16:creationId xmlns:a16="http://schemas.microsoft.com/office/drawing/2014/main" id="{BF63BB2D-F646-4D7F-95B8-B1B8D8C46144}"/>
                </a:ext>
              </a:extLst>
            </p:cNvPr>
            <p:cNvSpPr txBox="1"/>
            <p:nvPr/>
          </p:nvSpPr>
          <p:spPr>
            <a:xfrm>
              <a:off x="1508572" y="3644919"/>
              <a:ext cx="1197379" cy="400110"/>
            </a:xfrm>
            <a:prstGeom prst="rect">
              <a:avLst/>
            </a:prstGeom>
            <a:noFill/>
          </p:spPr>
          <p:txBody>
            <a:bodyPr wrap="none" rtlCol="0">
              <a:spAutoFit/>
            </a:bodyPr>
            <a:lstStyle/>
            <a:p>
              <a:r>
                <a:rPr lang="fr-BE" sz="2000" b="1" dirty="0">
                  <a:latin typeface="AvenirNext"/>
                </a:rPr>
                <a:t>Front dev</a:t>
              </a:r>
            </a:p>
          </p:txBody>
        </p:sp>
        <p:sp>
          <p:nvSpPr>
            <p:cNvPr id="36" name="TextBox 35">
              <a:extLst>
                <a:ext uri="{FF2B5EF4-FFF2-40B4-BE49-F238E27FC236}">
                  <a16:creationId xmlns:a16="http://schemas.microsoft.com/office/drawing/2014/main" id="{6740221F-6DA6-4334-8331-290D3DE6457B}"/>
                </a:ext>
              </a:extLst>
            </p:cNvPr>
            <p:cNvSpPr txBox="1"/>
            <p:nvPr/>
          </p:nvSpPr>
          <p:spPr>
            <a:xfrm>
              <a:off x="1541079" y="4898990"/>
              <a:ext cx="1132361" cy="400110"/>
            </a:xfrm>
            <a:prstGeom prst="rect">
              <a:avLst/>
            </a:prstGeom>
            <a:noFill/>
          </p:spPr>
          <p:txBody>
            <a:bodyPr wrap="none" rtlCol="0">
              <a:spAutoFit/>
            </a:bodyPr>
            <a:lstStyle/>
            <a:p>
              <a:r>
                <a:rPr lang="fr-BE" sz="2000" b="1" dirty="0">
                  <a:latin typeface="AvenirNext"/>
                </a:rPr>
                <a:t>Back dev</a:t>
              </a:r>
            </a:p>
          </p:txBody>
        </p:sp>
      </p:grpSp>
      <p:grpSp>
        <p:nvGrpSpPr>
          <p:cNvPr id="50" name="Group 49">
            <a:extLst>
              <a:ext uri="{FF2B5EF4-FFF2-40B4-BE49-F238E27FC236}">
                <a16:creationId xmlns:a16="http://schemas.microsoft.com/office/drawing/2014/main" id="{30D3B3A5-E890-4EC7-A3D1-BEF72A175F88}"/>
              </a:ext>
            </a:extLst>
          </p:cNvPr>
          <p:cNvGrpSpPr/>
          <p:nvPr/>
        </p:nvGrpSpPr>
        <p:grpSpPr>
          <a:xfrm>
            <a:off x="4704303" y="5790759"/>
            <a:ext cx="5259286" cy="104146"/>
            <a:chOff x="4761453" y="5824149"/>
            <a:chExt cx="5259286" cy="104146"/>
          </a:xfrm>
        </p:grpSpPr>
        <p:cxnSp>
          <p:nvCxnSpPr>
            <p:cNvPr id="26" name="Straight Connector 25">
              <a:extLst>
                <a:ext uri="{FF2B5EF4-FFF2-40B4-BE49-F238E27FC236}">
                  <a16:creationId xmlns:a16="http://schemas.microsoft.com/office/drawing/2014/main" id="{9D354899-FA43-4866-976D-83F0FB150C0B}"/>
                </a:ext>
              </a:extLst>
            </p:cNvPr>
            <p:cNvCxnSpPr>
              <a:cxnSpLocks/>
              <a:endCxn id="45" idx="3"/>
            </p:cNvCxnSpPr>
            <p:nvPr/>
          </p:nvCxnSpPr>
          <p:spPr>
            <a:xfrm>
              <a:off x="4761453" y="5873211"/>
              <a:ext cx="5188416" cy="1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AD5D199C-D59E-4AE6-9AD5-61EFC059FDAD}"/>
                </a:ext>
              </a:extLst>
            </p:cNvPr>
            <p:cNvSpPr/>
            <p:nvPr/>
          </p:nvSpPr>
          <p:spPr>
            <a:xfrm>
              <a:off x="4761453"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Oval 40">
              <a:extLst>
                <a:ext uri="{FF2B5EF4-FFF2-40B4-BE49-F238E27FC236}">
                  <a16:creationId xmlns:a16="http://schemas.microsoft.com/office/drawing/2014/main" id="{AD292FB9-40FD-40E0-9B3D-E97351388DD7}"/>
                </a:ext>
              </a:extLst>
            </p:cNvPr>
            <p:cNvSpPr/>
            <p:nvPr/>
          </p:nvSpPr>
          <p:spPr>
            <a:xfrm>
              <a:off x="5610391"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2" name="Oval 41">
              <a:extLst>
                <a:ext uri="{FF2B5EF4-FFF2-40B4-BE49-F238E27FC236}">
                  <a16:creationId xmlns:a16="http://schemas.microsoft.com/office/drawing/2014/main" id="{BE3028C8-DF6A-4167-9E5E-8E85E38C72D1}"/>
                </a:ext>
              </a:extLst>
            </p:cNvPr>
            <p:cNvSpPr/>
            <p:nvPr/>
          </p:nvSpPr>
          <p:spPr>
            <a:xfrm>
              <a:off x="7334123"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3" name="Oval 42">
              <a:extLst>
                <a:ext uri="{FF2B5EF4-FFF2-40B4-BE49-F238E27FC236}">
                  <a16:creationId xmlns:a16="http://schemas.microsoft.com/office/drawing/2014/main" id="{97CB91AD-5AB6-40FD-AFD6-72FDE5CF0AD3}"/>
                </a:ext>
              </a:extLst>
            </p:cNvPr>
            <p:cNvSpPr/>
            <p:nvPr/>
          </p:nvSpPr>
          <p:spPr>
            <a:xfrm>
              <a:off x="9651000" y="5830172"/>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5" name="Isosceles Triangle 44">
              <a:extLst>
                <a:ext uri="{FF2B5EF4-FFF2-40B4-BE49-F238E27FC236}">
                  <a16:creationId xmlns:a16="http://schemas.microsoft.com/office/drawing/2014/main" id="{E344D846-7D53-4FEE-A707-80556A9E001F}"/>
                </a:ext>
              </a:extLst>
            </p:cNvPr>
            <p:cNvSpPr/>
            <p:nvPr/>
          </p:nvSpPr>
          <p:spPr>
            <a:xfrm rot="5248535">
              <a:off x="9947187" y="5837757"/>
              <a:ext cx="76200" cy="7090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47" name="TextBox 46">
            <a:extLst>
              <a:ext uri="{FF2B5EF4-FFF2-40B4-BE49-F238E27FC236}">
                <a16:creationId xmlns:a16="http://schemas.microsoft.com/office/drawing/2014/main" id="{DE2F9FAA-1AA7-4B04-A6A2-79B65B4D500E}"/>
              </a:ext>
            </a:extLst>
          </p:cNvPr>
          <p:cNvSpPr txBox="1"/>
          <p:nvPr/>
        </p:nvSpPr>
        <p:spPr>
          <a:xfrm>
            <a:off x="9562589" y="2113751"/>
            <a:ext cx="1989647" cy="2862322"/>
          </a:xfrm>
          <a:prstGeom prst="rect">
            <a:avLst/>
          </a:prstGeom>
          <a:noFill/>
        </p:spPr>
        <p:txBody>
          <a:bodyPr wrap="none" rtlCol="0">
            <a:spAutoFit/>
          </a:bodyPr>
          <a:lstStyle/>
          <a:p>
            <a:r>
              <a:rPr lang="fr-BE" dirty="0"/>
              <a:t>BELGIUM</a:t>
            </a:r>
          </a:p>
          <a:p>
            <a:r>
              <a:rPr lang="fr-BE" dirty="0"/>
              <a:t>LUXEMBURG</a:t>
            </a:r>
          </a:p>
          <a:p>
            <a:r>
              <a:rPr lang="fr-BE" dirty="0"/>
              <a:t>THE NETHERLANDS</a:t>
            </a:r>
          </a:p>
          <a:p>
            <a:r>
              <a:rPr lang="fr-BE" dirty="0"/>
              <a:t>France</a:t>
            </a:r>
          </a:p>
          <a:p>
            <a:r>
              <a:rPr lang="fr-BE" dirty="0"/>
              <a:t>U.K.</a:t>
            </a:r>
          </a:p>
          <a:p>
            <a:r>
              <a:rPr lang="fr-BE" dirty="0"/>
              <a:t>GERMANY</a:t>
            </a:r>
          </a:p>
          <a:p>
            <a:r>
              <a:rPr lang="fr-BE" dirty="0"/>
              <a:t>LICHENSTEIN</a:t>
            </a:r>
          </a:p>
          <a:p>
            <a:r>
              <a:rPr lang="fr-BE" dirty="0"/>
              <a:t>DENMARK</a:t>
            </a:r>
          </a:p>
          <a:p>
            <a:r>
              <a:rPr lang="fr-BE" dirty="0"/>
              <a:t>SWEDEN</a:t>
            </a:r>
          </a:p>
          <a:p>
            <a:r>
              <a:rPr lang="fr-BE" dirty="0"/>
              <a:t>MALTA</a:t>
            </a:r>
          </a:p>
        </p:txBody>
      </p:sp>
      <p:pic>
        <p:nvPicPr>
          <p:cNvPr id="49" name="Picture 48">
            <a:extLst>
              <a:ext uri="{FF2B5EF4-FFF2-40B4-BE49-F238E27FC236}">
                <a16:creationId xmlns:a16="http://schemas.microsoft.com/office/drawing/2014/main" id="{5B69A76A-FE48-466B-A092-031C593AA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327" y="1895778"/>
            <a:ext cx="3459495" cy="3457571"/>
          </a:xfrm>
          <a:prstGeom prst="rect">
            <a:avLst/>
          </a:prstGeom>
        </p:spPr>
      </p:pic>
      <p:sp>
        <p:nvSpPr>
          <p:cNvPr id="51" name="TextBox 50">
            <a:extLst>
              <a:ext uri="{FF2B5EF4-FFF2-40B4-BE49-F238E27FC236}">
                <a16:creationId xmlns:a16="http://schemas.microsoft.com/office/drawing/2014/main" id="{533D09FE-1AF3-4CA9-886D-E2F58ECC176D}"/>
              </a:ext>
            </a:extLst>
          </p:cNvPr>
          <p:cNvSpPr txBox="1"/>
          <p:nvPr/>
        </p:nvSpPr>
        <p:spPr>
          <a:xfrm>
            <a:off x="4426144" y="5969380"/>
            <a:ext cx="652743" cy="369332"/>
          </a:xfrm>
          <a:prstGeom prst="rect">
            <a:avLst/>
          </a:prstGeom>
          <a:noFill/>
        </p:spPr>
        <p:txBody>
          <a:bodyPr wrap="none" rtlCol="0">
            <a:spAutoFit/>
          </a:bodyPr>
          <a:lstStyle/>
          <a:p>
            <a:r>
              <a:rPr lang="fr-BE" b="1" dirty="0"/>
              <a:t>2018</a:t>
            </a:r>
          </a:p>
        </p:txBody>
      </p:sp>
      <p:sp>
        <p:nvSpPr>
          <p:cNvPr id="52" name="TextBox 51">
            <a:extLst>
              <a:ext uri="{FF2B5EF4-FFF2-40B4-BE49-F238E27FC236}">
                <a16:creationId xmlns:a16="http://schemas.microsoft.com/office/drawing/2014/main" id="{8AE1D0BD-809C-4EF6-B615-F8CC2A4E07FC}"/>
              </a:ext>
            </a:extLst>
          </p:cNvPr>
          <p:cNvSpPr txBox="1"/>
          <p:nvPr/>
        </p:nvSpPr>
        <p:spPr>
          <a:xfrm>
            <a:off x="5273902" y="5974887"/>
            <a:ext cx="652743" cy="369332"/>
          </a:xfrm>
          <a:prstGeom prst="rect">
            <a:avLst/>
          </a:prstGeom>
          <a:noFill/>
        </p:spPr>
        <p:txBody>
          <a:bodyPr wrap="none" rtlCol="0">
            <a:spAutoFit/>
          </a:bodyPr>
          <a:lstStyle/>
          <a:p>
            <a:r>
              <a:rPr lang="fr-BE" b="1" dirty="0"/>
              <a:t>2019</a:t>
            </a:r>
          </a:p>
        </p:txBody>
      </p:sp>
      <p:sp>
        <p:nvSpPr>
          <p:cNvPr id="53" name="TextBox 52">
            <a:extLst>
              <a:ext uri="{FF2B5EF4-FFF2-40B4-BE49-F238E27FC236}">
                <a16:creationId xmlns:a16="http://schemas.microsoft.com/office/drawing/2014/main" id="{77A6F957-8CF5-4123-996B-4CD668F55DCA}"/>
              </a:ext>
            </a:extLst>
          </p:cNvPr>
          <p:cNvSpPr txBox="1"/>
          <p:nvPr/>
        </p:nvSpPr>
        <p:spPr>
          <a:xfrm>
            <a:off x="6997876" y="5969380"/>
            <a:ext cx="652743" cy="369332"/>
          </a:xfrm>
          <a:prstGeom prst="rect">
            <a:avLst/>
          </a:prstGeom>
          <a:noFill/>
        </p:spPr>
        <p:txBody>
          <a:bodyPr wrap="none" rtlCol="0">
            <a:spAutoFit/>
          </a:bodyPr>
          <a:lstStyle/>
          <a:p>
            <a:r>
              <a:rPr lang="fr-BE" b="1" dirty="0"/>
              <a:t>2022</a:t>
            </a:r>
          </a:p>
        </p:txBody>
      </p:sp>
      <p:sp>
        <p:nvSpPr>
          <p:cNvPr id="54" name="TextBox 53">
            <a:extLst>
              <a:ext uri="{FF2B5EF4-FFF2-40B4-BE49-F238E27FC236}">
                <a16:creationId xmlns:a16="http://schemas.microsoft.com/office/drawing/2014/main" id="{845E4CE9-0A30-4162-B39C-0D67DDBC4382}"/>
              </a:ext>
            </a:extLst>
          </p:cNvPr>
          <p:cNvSpPr txBox="1"/>
          <p:nvPr/>
        </p:nvSpPr>
        <p:spPr>
          <a:xfrm>
            <a:off x="9312491" y="5969380"/>
            <a:ext cx="652743" cy="369332"/>
          </a:xfrm>
          <a:prstGeom prst="rect">
            <a:avLst/>
          </a:prstGeom>
          <a:noFill/>
        </p:spPr>
        <p:txBody>
          <a:bodyPr wrap="none" rtlCol="0">
            <a:spAutoFit/>
          </a:bodyPr>
          <a:lstStyle/>
          <a:p>
            <a:r>
              <a:rPr lang="fr-BE" b="1" dirty="0"/>
              <a:t>2025</a:t>
            </a:r>
          </a:p>
        </p:txBody>
      </p:sp>
    </p:spTree>
    <p:extLst>
      <p:ext uri="{BB962C8B-B14F-4D97-AF65-F5344CB8AC3E}">
        <p14:creationId xmlns:p14="http://schemas.microsoft.com/office/powerpoint/2010/main" val="3099788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TotalTime>
  <Words>796</Words>
  <Application>Microsoft Office PowerPoint</Application>
  <PresentationFormat>Grand écran</PresentationFormat>
  <Paragraphs>169</Paragraphs>
  <Slides>10</Slides>
  <Notes>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10</vt:i4>
      </vt:variant>
    </vt:vector>
  </HeadingPairs>
  <TitlesOfParts>
    <vt:vector size="18" baseType="lpstr">
      <vt:lpstr>Arial</vt:lpstr>
      <vt:lpstr>AvenirNext</vt:lpstr>
      <vt:lpstr>BentonSans Light</vt:lpstr>
      <vt:lpstr>Calibri</vt:lpstr>
      <vt:lpstr>Calibri Light</vt:lpstr>
      <vt:lpstr>Montserrat</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Pierre De-Hua ZHANG</dc:creator>
  <cp:lastModifiedBy>Nadir Bakkali</cp:lastModifiedBy>
  <cp:revision>81</cp:revision>
  <dcterms:created xsi:type="dcterms:W3CDTF">2019-03-18T13:28:18Z</dcterms:created>
  <dcterms:modified xsi:type="dcterms:W3CDTF">2019-03-21T12:39:10Z</dcterms:modified>
</cp:coreProperties>
</file>